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13716000" cx="24371300"/>
  <p:notesSz cx="6858000" cy="9144000"/>
  <p:embeddedFontLst>
    <p:embeddedFont>
      <p:font typeface="Merriweather Sans"/>
      <p:regular r:id="rId30"/>
      <p:bold r:id="rId31"/>
      <p:italic r:id="rId32"/>
      <p:boldItalic r:id="rId33"/>
    </p:embeddedFont>
    <p:embeddedFont>
      <p:font typeface="Helvetica Neue"/>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8" roundtripDataSignature="AMtx7mhu4zZIfZBvJ25Q+4YKfgQAnu/Iu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3170BE8-2FCC-4D63-8421-C0A02B9C8569}">
  <a:tblStyle styleId="{23170BE8-2FCC-4D63-8421-C0A02B9C8569}" styleName="Table_0">
    <a:wholeTbl>
      <a:tcTxStyle b="off" i="off">
        <a:font>
          <a:latin typeface="Lucida Grande"/>
          <a:ea typeface="Lucida Grande"/>
          <a:cs typeface="Lucida Grande"/>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CADFFF"/>
          </a:solidFill>
        </a:fill>
      </a:tcStyle>
    </a:wholeTbl>
    <a:band1H>
      <a:tcTxStyle/>
    </a:band1H>
    <a:band2H>
      <a:tcTxStyle b="off" i="off"/>
      <a:tcStyle>
        <a:fill>
          <a:solidFill>
            <a:srgbClr val="E6F0FF"/>
          </a:solidFill>
        </a:fill>
      </a:tcStyle>
    </a:band2H>
    <a:band1V>
      <a:tcTxStyle/>
    </a:band1V>
    <a:band2V>
      <a:tcTxStyle/>
    </a:band2V>
    <a:lastCol>
      <a:tcTxStyle/>
    </a:lastCol>
    <a:firstCol>
      <a:tcTxStyle b="on" i="off">
        <a:font>
          <a:latin typeface="Lucida Grande"/>
          <a:ea typeface="Lucida Grande"/>
          <a:cs typeface="Lucida Grande"/>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chemeClr val="accent1"/>
          </a:solidFill>
        </a:fill>
      </a:tcStyle>
    </a:firstCol>
    <a:lastRow>
      <a:tcTxStyle b="on" i="off">
        <a:font>
          <a:latin typeface="Lucida Grande"/>
          <a:ea typeface="Lucida Grande"/>
          <a:cs typeface="Lucida Grande"/>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381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chemeClr val="accent1"/>
          </a:solidFill>
        </a:fill>
      </a:tcStyle>
    </a:lastRow>
    <a:seCell>
      <a:tcTxStyle/>
    </a:seCell>
    <a:swCell>
      <a:tcTxStyle/>
    </a:swCell>
    <a:firstRow>
      <a:tcTxStyle b="on" i="off">
        <a:font>
          <a:latin typeface="Lucida Grande"/>
          <a:ea typeface="Lucida Grande"/>
          <a:cs typeface="Lucida Grande"/>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381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Sans-bold.fntdata"/><Relationship Id="rId30" Type="http://schemas.openxmlformats.org/officeDocument/2006/relationships/font" Target="fonts/MerriweatherSans-regular.fntdata"/><Relationship Id="rId11" Type="http://schemas.openxmlformats.org/officeDocument/2006/relationships/slide" Target="slides/slide6.xml"/><Relationship Id="rId33" Type="http://schemas.openxmlformats.org/officeDocument/2006/relationships/font" Target="fonts/MerriweatherSans-boldItalic.fntdata"/><Relationship Id="rId10" Type="http://schemas.openxmlformats.org/officeDocument/2006/relationships/slide" Target="slides/slide5.xml"/><Relationship Id="rId32" Type="http://schemas.openxmlformats.org/officeDocument/2006/relationships/font" Target="fonts/MerriweatherSans-italic.fntdata"/><Relationship Id="rId13" Type="http://schemas.openxmlformats.org/officeDocument/2006/relationships/slide" Target="slides/slide8.xml"/><Relationship Id="rId35" Type="http://schemas.openxmlformats.org/officeDocument/2006/relationships/font" Target="fonts/HelveticaNeue-bold.fntdata"/><Relationship Id="rId12" Type="http://schemas.openxmlformats.org/officeDocument/2006/relationships/slide" Target="slides/slide7.xml"/><Relationship Id="rId34" Type="http://schemas.openxmlformats.org/officeDocument/2006/relationships/font" Target="fonts/HelveticaNeue-regular.fntdata"/><Relationship Id="rId15" Type="http://schemas.openxmlformats.org/officeDocument/2006/relationships/slide" Target="slides/slide10.xml"/><Relationship Id="rId37" Type="http://schemas.openxmlformats.org/officeDocument/2006/relationships/font" Target="fonts/HelveticaNeue-boldItalic.fntdata"/><Relationship Id="rId14" Type="http://schemas.openxmlformats.org/officeDocument/2006/relationships/slide" Target="slides/slide9.xml"/><Relationship Id="rId36" Type="http://schemas.openxmlformats.org/officeDocument/2006/relationships/font" Target="fonts/HelveticaNeue-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1pPr>
            <a:lvl2pPr indent="-228600" lvl="1" marL="9144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2pPr>
            <a:lvl3pPr indent="-228600" lvl="2" marL="13716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3pPr>
            <a:lvl4pPr indent="-228600" lvl="3" marL="18288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4pPr>
            <a:lvl5pPr indent="-228600" lvl="4" marL="22860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5pPr>
            <a:lvl6pPr indent="-228600" lvl="5" marL="27432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6pPr>
            <a:lvl7pPr indent="-228600" lvl="6" marL="32004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7pPr>
            <a:lvl8pPr indent="-228600" lvl="7" marL="36576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8pPr>
            <a:lvl9pPr indent="-228600" lvl="8" marL="41148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 name="Google Shape;70;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2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5" name="Google Shape;105;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t>Security – more secure than anyone else in the public sector. The research projects running on Computerome 2.0 involve in many cases highly sensitive and valuable data, and data are stored and processed with security and data protection as key priorities.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sz="1800"/>
              <a:t>Compliance -  the procedures and guidelines in Computerome have received a rating of 100% compliance, based on the ISAE-3000 framework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sz="1800"/>
              <a:t>Innovation and development is in the core of Computerome’s mission.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ill Image" type="tx">
  <p:cSld name="TITLE_AND_BODY">
    <p:spTree>
      <p:nvGrpSpPr>
        <p:cNvPr id="9" name="Shape 9"/>
        <p:cNvGrpSpPr/>
        <p:nvPr/>
      </p:nvGrpSpPr>
      <p:grpSpPr>
        <a:xfrm>
          <a:off x="0" y="0"/>
          <a:ext cx="0" cy="0"/>
          <a:chOff x="0" y="0"/>
          <a:chExt cx="0" cy="0"/>
        </a:xfrm>
      </p:grpSpPr>
      <p:sp>
        <p:nvSpPr>
          <p:cNvPr id="10" name="Google Shape;10;p26"/>
          <p:cNvSpPr/>
          <p:nvPr>
            <p:ph idx="2" type="pic"/>
          </p:nvPr>
        </p:nvSpPr>
        <p:spPr>
          <a:xfrm>
            <a:off x="-311148" y="-304800"/>
            <a:ext cx="24999950" cy="143256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11" name="Google Shape;11;p26"/>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lide">
  <p:cSld name="1_Slide">
    <p:spTree>
      <p:nvGrpSpPr>
        <p:cNvPr id="64" name="Shape 64"/>
        <p:cNvGrpSpPr/>
        <p:nvPr/>
      </p:nvGrpSpPr>
      <p:grpSpPr>
        <a:xfrm>
          <a:off x="0" y="0"/>
          <a:ext cx="0" cy="0"/>
          <a:chOff x="0" y="0"/>
          <a:chExt cx="0" cy="0"/>
        </a:xfrm>
      </p:grpSpPr>
      <p:sp>
        <p:nvSpPr>
          <p:cNvPr id="65" name="Google Shape;65;p35"/>
          <p:cNvSpPr/>
          <p:nvPr>
            <p:ph idx="2" type="pic"/>
          </p:nvPr>
        </p:nvSpPr>
        <p:spPr>
          <a:xfrm>
            <a:off x="16392994" y="2417091"/>
            <a:ext cx="6115669" cy="577018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66" name="Google Shape;66;p35"/>
          <p:cNvSpPr/>
          <p:nvPr>
            <p:ph idx="3" type="pic"/>
          </p:nvPr>
        </p:nvSpPr>
        <p:spPr>
          <a:xfrm>
            <a:off x="9896568" y="2417091"/>
            <a:ext cx="6115669" cy="577018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67" name="Google Shape;67;p35"/>
          <p:cNvSpPr txBox="1"/>
          <p:nvPr>
            <p:ph idx="12" type="sldNum"/>
          </p:nvPr>
        </p:nvSpPr>
        <p:spPr>
          <a:xfrm>
            <a:off x="23494314" y="610540"/>
            <a:ext cx="704089" cy="728943"/>
          </a:xfrm>
          <a:prstGeom prst="rect">
            <a:avLst/>
          </a:prstGeom>
          <a:noFill/>
          <a:ln>
            <a:noFill/>
          </a:ln>
        </p:spPr>
        <p:txBody>
          <a:bodyPr anchorCtr="0" anchor="t" bIns="91400" lIns="91400" spcFirstLastPara="1" rIns="91400" wrap="square" tIns="91400">
            <a:spAutoFit/>
          </a:bodyPr>
          <a:lstStyle>
            <a:lvl1pPr indent="0" lvl="0"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1pPr>
            <a:lvl2pPr indent="0" lvl="1"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2pPr>
            <a:lvl3pPr indent="0" lvl="2"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3pPr>
            <a:lvl4pPr indent="0" lvl="3"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4pPr>
            <a:lvl5pPr indent="0" lvl="4"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5pPr>
            <a:lvl6pPr indent="0" lvl="5"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6pPr>
            <a:lvl7pPr indent="0" lvl="6"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7pPr>
            <a:lvl8pPr indent="0" lvl="7"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8pPr>
            <a:lvl9pPr indent="0" lvl="8"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9pPr>
          </a:lstStyle>
          <a:p>
            <a:pPr indent="0" lvl="0" marL="0" rtl="0" algn="l">
              <a:spcBef>
                <a:spcPts val="0"/>
              </a:spcBef>
              <a:spcAft>
                <a:spcPts val="0"/>
              </a:spcAft>
              <a:buNone/>
            </a:pPr>
            <a:fld id="{00000000-1234-1234-1234-123412341234}" type="slidenum">
              <a:rPr lang="en-US"/>
              <a:t>‹#›</a:t>
            </a:fld>
            <a:endParaRPr b="0" i="0" u="none" cap="none" strike="noStrik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Fill Image">
  <p:cSld name="5_Fill Image">
    <p:spTree>
      <p:nvGrpSpPr>
        <p:cNvPr id="12" name="Shape 12"/>
        <p:cNvGrpSpPr/>
        <p:nvPr/>
      </p:nvGrpSpPr>
      <p:grpSpPr>
        <a:xfrm>
          <a:off x="0" y="0"/>
          <a:ext cx="0" cy="0"/>
          <a:chOff x="0" y="0"/>
          <a:chExt cx="0" cy="0"/>
        </a:xfrm>
      </p:grpSpPr>
      <p:sp>
        <p:nvSpPr>
          <p:cNvPr id="13" name="Google Shape;13;p27"/>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14" name="Google Shape;14;p27"/>
          <p:cNvGrpSpPr/>
          <p:nvPr/>
        </p:nvGrpSpPr>
        <p:grpSpPr>
          <a:xfrm>
            <a:off x="547663" y="13233497"/>
            <a:ext cx="24552323" cy="269239"/>
            <a:chOff x="0" y="0"/>
            <a:chExt cx="24552323" cy="269237"/>
          </a:xfrm>
        </p:grpSpPr>
        <p:sp>
          <p:nvSpPr>
            <p:cNvPr id="15" name="Google Shape;15;p27"/>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16" name="Google Shape;16;p27"/>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17" name="Google Shape;17;p27"/>
          <p:cNvSpPr/>
          <p:nvPr>
            <p:ph idx="2" type="pic"/>
          </p:nvPr>
        </p:nvSpPr>
        <p:spPr>
          <a:xfrm>
            <a:off x="2018214" y="5114897"/>
            <a:ext cx="3059061" cy="305906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18" name="Google Shape;18;p27"/>
          <p:cNvSpPr/>
          <p:nvPr>
            <p:ph idx="3" type="pic"/>
          </p:nvPr>
        </p:nvSpPr>
        <p:spPr>
          <a:xfrm>
            <a:off x="7362614" y="5114897"/>
            <a:ext cx="3059062" cy="305906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19" name="Google Shape;19;p27"/>
          <p:cNvSpPr/>
          <p:nvPr>
            <p:ph idx="4" type="pic"/>
          </p:nvPr>
        </p:nvSpPr>
        <p:spPr>
          <a:xfrm>
            <a:off x="12707015" y="5114897"/>
            <a:ext cx="3059062" cy="305906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20" name="Google Shape;20;p27"/>
          <p:cNvSpPr/>
          <p:nvPr>
            <p:ph idx="5" type="pic"/>
          </p:nvPr>
        </p:nvSpPr>
        <p:spPr>
          <a:xfrm>
            <a:off x="18051417" y="5114897"/>
            <a:ext cx="3059062" cy="305906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21" name="Google Shape;21;p27"/>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title">
  <p:cSld name="TITLE">
    <p:spTree>
      <p:nvGrpSpPr>
        <p:cNvPr id="22" name="Shape 22"/>
        <p:cNvGrpSpPr/>
        <p:nvPr/>
      </p:nvGrpSpPr>
      <p:grpSpPr>
        <a:xfrm>
          <a:off x="0" y="0"/>
          <a:ext cx="0" cy="0"/>
          <a:chOff x="0" y="0"/>
          <a:chExt cx="0" cy="0"/>
        </a:xfrm>
      </p:grpSpPr>
      <p:sp>
        <p:nvSpPr>
          <p:cNvPr id="23" name="Google Shape;23;p28"/>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24" name="Google Shape;24;p28"/>
          <p:cNvGrpSpPr/>
          <p:nvPr/>
        </p:nvGrpSpPr>
        <p:grpSpPr>
          <a:xfrm>
            <a:off x="547663" y="13233497"/>
            <a:ext cx="24552323" cy="269239"/>
            <a:chOff x="0" y="0"/>
            <a:chExt cx="24552323" cy="269237"/>
          </a:xfrm>
        </p:grpSpPr>
        <p:sp>
          <p:nvSpPr>
            <p:cNvPr id="25" name="Google Shape;25;p28"/>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26" name="Google Shape;26;p28"/>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27" name="Google Shape;27;p28"/>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ill Image">
  <p:cSld name="2_Fill Image">
    <p:spTree>
      <p:nvGrpSpPr>
        <p:cNvPr id="28" name="Shape 28"/>
        <p:cNvGrpSpPr/>
        <p:nvPr/>
      </p:nvGrpSpPr>
      <p:grpSpPr>
        <a:xfrm>
          <a:off x="0" y="0"/>
          <a:ext cx="0" cy="0"/>
          <a:chOff x="0" y="0"/>
          <a:chExt cx="0" cy="0"/>
        </a:xfrm>
      </p:grpSpPr>
      <p:sp>
        <p:nvSpPr>
          <p:cNvPr id="29" name="Google Shape;29;p29"/>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30" name="Google Shape;30;p29"/>
          <p:cNvGrpSpPr/>
          <p:nvPr/>
        </p:nvGrpSpPr>
        <p:grpSpPr>
          <a:xfrm>
            <a:off x="547663" y="13233497"/>
            <a:ext cx="24552323" cy="269239"/>
            <a:chOff x="0" y="0"/>
            <a:chExt cx="24552323" cy="269237"/>
          </a:xfrm>
        </p:grpSpPr>
        <p:sp>
          <p:nvSpPr>
            <p:cNvPr id="31" name="Google Shape;31;p29"/>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32" name="Google Shape;32;p29"/>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33" name="Google Shape;33;p29"/>
          <p:cNvSpPr/>
          <p:nvPr>
            <p:ph idx="2" type="pic"/>
          </p:nvPr>
        </p:nvSpPr>
        <p:spPr>
          <a:xfrm>
            <a:off x="11171580" y="0"/>
            <a:ext cx="13206070" cy="8770078"/>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34" name="Google Shape;34;p29"/>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Fill Image">
  <p:cSld name="3_Fill Image">
    <p:spTree>
      <p:nvGrpSpPr>
        <p:cNvPr id="35" name="Shape 35"/>
        <p:cNvGrpSpPr/>
        <p:nvPr/>
      </p:nvGrpSpPr>
      <p:grpSpPr>
        <a:xfrm>
          <a:off x="0" y="0"/>
          <a:ext cx="0" cy="0"/>
          <a:chOff x="0" y="0"/>
          <a:chExt cx="0" cy="0"/>
        </a:xfrm>
      </p:grpSpPr>
      <p:sp>
        <p:nvSpPr>
          <p:cNvPr id="36" name="Google Shape;36;p30"/>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37" name="Google Shape;37;p30"/>
          <p:cNvGrpSpPr/>
          <p:nvPr/>
        </p:nvGrpSpPr>
        <p:grpSpPr>
          <a:xfrm>
            <a:off x="547663" y="13233497"/>
            <a:ext cx="24552323" cy="269239"/>
            <a:chOff x="0" y="0"/>
            <a:chExt cx="24552323" cy="269237"/>
          </a:xfrm>
        </p:grpSpPr>
        <p:sp>
          <p:nvSpPr>
            <p:cNvPr id="38" name="Google Shape;38;p30"/>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39" name="Google Shape;39;p30"/>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40" name="Google Shape;40;p30"/>
          <p:cNvSpPr/>
          <p:nvPr>
            <p:ph idx="2" type="pic"/>
          </p:nvPr>
        </p:nvSpPr>
        <p:spPr>
          <a:xfrm>
            <a:off x="11001919" y="4492485"/>
            <a:ext cx="11338788" cy="723569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41" name="Google Shape;41;p30"/>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Fill Image">
  <p:cSld name="4_Fill Image">
    <p:spTree>
      <p:nvGrpSpPr>
        <p:cNvPr id="42" name="Shape 42"/>
        <p:cNvGrpSpPr/>
        <p:nvPr/>
      </p:nvGrpSpPr>
      <p:grpSpPr>
        <a:xfrm>
          <a:off x="0" y="0"/>
          <a:ext cx="0" cy="0"/>
          <a:chOff x="0" y="0"/>
          <a:chExt cx="0" cy="0"/>
        </a:xfrm>
      </p:grpSpPr>
      <p:sp>
        <p:nvSpPr>
          <p:cNvPr id="43" name="Google Shape;43;p31"/>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44" name="Google Shape;44;p31"/>
          <p:cNvGrpSpPr/>
          <p:nvPr/>
        </p:nvGrpSpPr>
        <p:grpSpPr>
          <a:xfrm>
            <a:off x="547663" y="13233497"/>
            <a:ext cx="24552323" cy="269239"/>
            <a:chOff x="0" y="0"/>
            <a:chExt cx="24552323" cy="269237"/>
          </a:xfrm>
        </p:grpSpPr>
        <p:sp>
          <p:nvSpPr>
            <p:cNvPr id="45" name="Google Shape;45;p31"/>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46" name="Google Shape;46;p31"/>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47" name="Google Shape;47;p31"/>
          <p:cNvSpPr/>
          <p:nvPr>
            <p:ph idx="2" type="pic"/>
          </p:nvPr>
        </p:nvSpPr>
        <p:spPr>
          <a:xfrm>
            <a:off x="8616460" y="0"/>
            <a:ext cx="15761189" cy="671950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48" name="Google Shape;48;p31"/>
          <p:cNvSpPr/>
          <p:nvPr>
            <p:ph idx="3" type="pic"/>
          </p:nvPr>
        </p:nvSpPr>
        <p:spPr>
          <a:xfrm>
            <a:off x="8616460" y="6996499"/>
            <a:ext cx="15761189" cy="671950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49" name="Google Shape;49;p31"/>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Fill Image">
  <p:cSld name="6_Fill Image">
    <p:spTree>
      <p:nvGrpSpPr>
        <p:cNvPr id="50" name="Shape 50"/>
        <p:cNvGrpSpPr/>
        <p:nvPr/>
      </p:nvGrpSpPr>
      <p:grpSpPr>
        <a:xfrm>
          <a:off x="0" y="0"/>
          <a:ext cx="0" cy="0"/>
          <a:chOff x="0" y="0"/>
          <a:chExt cx="0" cy="0"/>
        </a:xfrm>
      </p:grpSpPr>
      <p:sp>
        <p:nvSpPr>
          <p:cNvPr id="51" name="Google Shape;51;p32"/>
          <p:cNvSpPr/>
          <p:nvPr/>
        </p:nvSpPr>
        <p:spPr>
          <a:xfrm rot="-5400000">
            <a:off x="11823699" y="1162047"/>
            <a:ext cx="730254" cy="24377655"/>
          </a:xfrm>
          <a:prstGeom prst="rect">
            <a:avLst/>
          </a:prstGeom>
          <a:solidFill>
            <a:srgbClr val="3D698F">
              <a:alpha val="9803"/>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52" name="Google Shape;52;p32"/>
          <p:cNvGrpSpPr/>
          <p:nvPr/>
        </p:nvGrpSpPr>
        <p:grpSpPr>
          <a:xfrm>
            <a:off x="547663" y="13233497"/>
            <a:ext cx="24552323" cy="269239"/>
            <a:chOff x="0" y="0"/>
            <a:chExt cx="24552323" cy="269237"/>
          </a:xfrm>
        </p:grpSpPr>
        <p:sp>
          <p:nvSpPr>
            <p:cNvPr id="53" name="Google Shape;53;p32"/>
            <p:cNvSpPr txBox="1"/>
            <p:nvPr/>
          </p:nvSpPr>
          <p:spPr>
            <a:xfrm>
              <a:off x="20316047" y="0"/>
              <a:ext cx="4236276" cy="269237"/>
            </a:xfrm>
            <a:prstGeom prst="rect">
              <a:avLst/>
            </a:prstGeom>
            <a:noFill/>
            <a:ln>
              <a:noFill/>
            </a:ln>
          </p:spPr>
          <p:txBody>
            <a:bodyPr anchorCtr="0" anchor="t" bIns="45700" lIns="45700" spcFirstLastPara="1" rIns="45700" wrap="square" tIns="45700">
              <a:spAutoFit/>
            </a:bodyPr>
            <a:lstStyle/>
            <a:p>
              <a:pPr indent="0" lvl="0" marL="0" marR="0" rtl="0" algn="r">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COMPUTEROME 2.0 USERS WORKSHOP</a:t>
              </a:r>
              <a:endParaRPr/>
            </a:p>
          </p:txBody>
        </p:sp>
        <p:sp>
          <p:nvSpPr>
            <p:cNvPr id="54" name="Google Shape;54;p32"/>
            <p:cNvSpPr txBox="1"/>
            <p:nvPr/>
          </p:nvSpPr>
          <p:spPr>
            <a:xfrm>
              <a:off x="0" y="0"/>
              <a:ext cx="5172702" cy="26923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80807F"/>
                </a:buClr>
                <a:buSzPts val="1200"/>
                <a:buFont typeface="Helvetica Neue"/>
                <a:buNone/>
              </a:pPr>
              <a:r>
                <a:rPr b="0" i="0" lang="en-US" sz="1200" u="none" cap="none" strike="noStrike">
                  <a:solidFill>
                    <a:srgbClr val="80807F"/>
                  </a:solidFill>
                  <a:latin typeface="Helvetica Neue"/>
                  <a:ea typeface="Helvetica Neue"/>
                  <a:cs typeface="Helvetica Neue"/>
                  <a:sym typeface="Helvetica Neue"/>
                </a:rPr>
                <a:t>UNIVERSITY OF COPENHAGEN, FEBRUARY 2021</a:t>
              </a:r>
              <a:endParaRPr/>
            </a:p>
          </p:txBody>
        </p:sp>
      </p:grpSp>
      <p:sp>
        <p:nvSpPr>
          <p:cNvPr id="55" name="Google Shape;55;p32"/>
          <p:cNvSpPr/>
          <p:nvPr>
            <p:ph idx="2" type="pic"/>
          </p:nvPr>
        </p:nvSpPr>
        <p:spPr>
          <a:xfrm>
            <a:off x="17338745" y="1538474"/>
            <a:ext cx="4941291" cy="1067041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56" name="Google Shape;56;p32"/>
          <p:cNvSpPr/>
          <p:nvPr>
            <p:ph idx="3" type="pic"/>
          </p:nvPr>
        </p:nvSpPr>
        <p:spPr>
          <a:xfrm>
            <a:off x="11068066" y="1538474"/>
            <a:ext cx="4941290" cy="1067041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57" name="Google Shape;57;p32"/>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1pPr>
            <a:lvl2pPr indent="0" lvl="1"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2pPr>
            <a:lvl3pPr indent="0" lvl="2"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3pPr>
            <a:lvl4pPr indent="0" lvl="3"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4pPr>
            <a:lvl5pPr indent="0" lvl="4"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5pPr>
            <a:lvl6pPr indent="0" lvl="5"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6pPr>
            <a:lvl7pPr indent="0" lvl="6"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7pPr>
            <a:lvl8pPr indent="0" lvl="7"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8pPr>
            <a:lvl9pPr indent="0" lvl="8" marL="0" algn="r">
              <a:lnSpc>
                <a:spcPct val="100000"/>
              </a:lnSpc>
              <a:spcBef>
                <a:spcPts val="0"/>
              </a:spcBef>
              <a:spcAft>
                <a:spcPts val="0"/>
              </a:spcAft>
              <a:buClr>
                <a:srgbClr val="999999"/>
              </a:buClr>
              <a:buSzPts val="1200"/>
              <a:buFont typeface="Calibri"/>
              <a:buNone/>
              <a:defRPr sz="1200">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p:cSld name="Slide">
    <p:spTree>
      <p:nvGrpSpPr>
        <p:cNvPr id="58" name="Shape 58"/>
        <p:cNvGrpSpPr/>
        <p:nvPr/>
      </p:nvGrpSpPr>
      <p:grpSpPr>
        <a:xfrm>
          <a:off x="0" y="0"/>
          <a:ext cx="0" cy="0"/>
          <a:chOff x="0" y="0"/>
          <a:chExt cx="0" cy="0"/>
        </a:xfrm>
      </p:grpSpPr>
      <p:sp>
        <p:nvSpPr>
          <p:cNvPr id="59" name="Google Shape;59;p33"/>
          <p:cNvSpPr/>
          <p:nvPr>
            <p:ph idx="2" type="pic"/>
          </p:nvPr>
        </p:nvSpPr>
        <p:spPr>
          <a:xfrm>
            <a:off x="11298801" y="2220684"/>
            <a:ext cx="10810242" cy="10324884"/>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60" name="Google Shape;60;p33"/>
          <p:cNvSpPr txBox="1"/>
          <p:nvPr>
            <p:ph idx="12" type="sldNum"/>
          </p:nvPr>
        </p:nvSpPr>
        <p:spPr>
          <a:xfrm>
            <a:off x="23494314" y="610540"/>
            <a:ext cx="704089" cy="728943"/>
          </a:xfrm>
          <a:prstGeom prst="rect">
            <a:avLst/>
          </a:prstGeom>
          <a:noFill/>
          <a:ln>
            <a:noFill/>
          </a:ln>
        </p:spPr>
        <p:txBody>
          <a:bodyPr anchorCtr="0" anchor="t" bIns="91400" lIns="91400" spcFirstLastPara="1" rIns="91400" wrap="square" tIns="91400">
            <a:spAutoFit/>
          </a:bodyPr>
          <a:lstStyle>
            <a:lvl1pPr indent="0" lvl="0"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1pPr>
            <a:lvl2pPr indent="0" lvl="1"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2pPr>
            <a:lvl3pPr indent="0" lvl="2"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3pPr>
            <a:lvl4pPr indent="0" lvl="3"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4pPr>
            <a:lvl5pPr indent="0" lvl="4"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5pPr>
            <a:lvl6pPr indent="0" lvl="5"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6pPr>
            <a:lvl7pPr indent="0" lvl="6"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7pPr>
            <a:lvl8pPr indent="0" lvl="7"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8pPr>
            <a:lvl9pPr indent="0" lvl="8"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9pPr>
          </a:lstStyle>
          <a:p>
            <a:pPr indent="0" lvl="0" marL="0" rtl="0" algn="l">
              <a:spcBef>
                <a:spcPts val="0"/>
              </a:spcBef>
              <a:spcAft>
                <a:spcPts val="0"/>
              </a:spcAft>
              <a:buNone/>
            </a:pPr>
            <a:fld id="{00000000-1234-1234-1234-123412341234}" type="slidenum">
              <a:rPr lang="en-US"/>
              <a:t>‹#›</a:t>
            </a:fld>
            <a:endParaRPr b="0" i="0" u="none" cap="none" strike="noStrik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lide">
  <p:cSld name="2_Slide">
    <p:spTree>
      <p:nvGrpSpPr>
        <p:cNvPr id="61" name="Shape 61"/>
        <p:cNvGrpSpPr/>
        <p:nvPr/>
      </p:nvGrpSpPr>
      <p:grpSpPr>
        <a:xfrm>
          <a:off x="0" y="0"/>
          <a:ext cx="0" cy="0"/>
          <a:chOff x="0" y="0"/>
          <a:chExt cx="0" cy="0"/>
        </a:xfrm>
      </p:grpSpPr>
      <p:sp>
        <p:nvSpPr>
          <p:cNvPr id="62" name="Google Shape;62;p34"/>
          <p:cNvSpPr/>
          <p:nvPr>
            <p:ph idx="2" type="pic"/>
          </p:nvPr>
        </p:nvSpPr>
        <p:spPr>
          <a:xfrm>
            <a:off x="10882365" y="1170432"/>
            <a:ext cx="12270242" cy="11375136"/>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lvl="1"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lvl="2"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lvl="3"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lvl="4"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lvl="5"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lvl="6"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lvl="7"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lvl="8"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63" name="Google Shape;63;p34"/>
          <p:cNvSpPr txBox="1"/>
          <p:nvPr>
            <p:ph idx="12" type="sldNum"/>
          </p:nvPr>
        </p:nvSpPr>
        <p:spPr>
          <a:xfrm>
            <a:off x="23494314" y="610540"/>
            <a:ext cx="704089" cy="728943"/>
          </a:xfrm>
          <a:prstGeom prst="rect">
            <a:avLst/>
          </a:prstGeom>
          <a:noFill/>
          <a:ln>
            <a:noFill/>
          </a:ln>
        </p:spPr>
        <p:txBody>
          <a:bodyPr anchorCtr="0" anchor="t" bIns="91400" lIns="91400" spcFirstLastPara="1" rIns="91400" wrap="square" tIns="91400">
            <a:spAutoFit/>
          </a:bodyPr>
          <a:lstStyle>
            <a:lvl1pPr indent="0" lvl="0"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1pPr>
            <a:lvl2pPr indent="0" lvl="1"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2pPr>
            <a:lvl3pPr indent="0" lvl="2"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3pPr>
            <a:lvl4pPr indent="0" lvl="3"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4pPr>
            <a:lvl5pPr indent="0" lvl="4"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5pPr>
            <a:lvl6pPr indent="0" lvl="5"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6pPr>
            <a:lvl7pPr indent="0" lvl="6"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7pPr>
            <a:lvl8pPr indent="0" lvl="7"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8pPr>
            <a:lvl9pPr indent="0" lvl="8" marL="0" algn="l">
              <a:lnSpc>
                <a:spcPct val="100000"/>
              </a:lnSpc>
              <a:spcBef>
                <a:spcPts val="0"/>
              </a:spcBef>
              <a:spcAft>
                <a:spcPts val="0"/>
              </a:spcAft>
              <a:buClr>
                <a:srgbClr val="737572"/>
              </a:buClr>
              <a:buSzPts val="3600"/>
              <a:buFont typeface="Helvetica Neue"/>
              <a:buNone/>
              <a:defRPr sz="3600">
                <a:solidFill>
                  <a:srgbClr val="737572"/>
                </a:solidFill>
                <a:latin typeface="Helvetica Neue"/>
                <a:ea typeface="Helvetica Neue"/>
                <a:cs typeface="Helvetica Neue"/>
                <a:sym typeface="Helvetica Neue"/>
              </a:defRPr>
            </a:lvl9pPr>
          </a:lstStyle>
          <a:p>
            <a:pPr indent="0" lvl="0" marL="0" rtl="0" algn="l">
              <a:spcBef>
                <a:spcPts val="0"/>
              </a:spcBef>
              <a:spcAft>
                <a:spcPts val="0"/>
              </a:spcAft>
              <a:buNone/>
            </a:pPr>
            <a:fld id="{00000000-1234-1234-1234-123412341234}" type="slidenum">
              <a:rPr lang="en-US"/>
              <a:t>‹#›</a:t>
            </a:fld>
            <a:endParaRPr b="0" i="0" u="none" cap="none" strike="noStrik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3651463" y="1539875"/>
            <a:ext cx="19497042" cy="3336925"/>
          </a:xfrm>
          <a:prstGeom prst="rect">
            <a:avLst/>
          </a:prstGeom>
          <a:noFill/>
          <a:ln>
            <a:noFill/>
          </a:ln>
        </p:spPr>
        <p:txBody>
          <a:bodyPr anchorCtr="0" anchor="ctr" bIns="45700" lIns="45700" spcFirstLastPara="1" rIns="45700" wrap="square" tIns="45700">
            <a:normAutofit/>
          </a:bodyPr>
          <a:lstStyle>
            <a:lvl1pPr lvl="0"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1pPr>
            <a:lvl2pPr lvl="1"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2pPr>
            <a:lvl3pPr lvl="2"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3pPr>
            <a:lvl4pPr lvl="3"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4pPr>
            <a:lvl5pPr lvl="4"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5pPr>
            <a:lvl6pPr lvl="5"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6pPr>
            <a:lvl7pPr lvl="6"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7pPr>
            <a:lvl8pPr lvl="7"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8pPr>
            <a:lvl9pPr lvl="8" marR="0" rtl="0" algn="l">
              <a:lnSpc>
                <a:spcPct val="90000"/>
              </a:lnSpc>
              <a:spcBef>
                <a:spcPts val="0"/>
              </a:spcBef>
              <a:spcAft>
                <a:spcPts val="0"/>
              </a:spcAft>
              <a:buClr>
                <a:srgbClr val="999999"/>
              </a:buClr>
              <a:buSzPts val="8700"/>
              <a:buFont typeface="Calibri"/>
              <a:buNone/>
              <a:defRPr b="0" i="0" sz="8700" u="none" cap="none" strike="noStrike">
                <a:solidFill>
                  <a:srgbClr val="999999"/>
                </a:solidFill>
                <a:latin typeface="Calibri"/>
                <a:ea typeface="Calibri"/>
                <a:cs typeface="Calibri"/>
                <a:sym typeface="Calibri"/>
              </a:defRPr>
            </a:lvl9pPr>
          </a:lstStyle>
          <a:p/>
        </p:txBody>
      </p:sp>
      <p:sp>
        <p:nvSpPr>
          <p:cNvPr id="7" name="Google Shape;7;p25"/>
          <p:cNvSpPr txBox="1"/>
          <p:nvPr>
            <p:ph idx="1" type="body"/>
          </p:nvPr>
        </p:nvSpPr>
        <p:spPr>
          <a:xfrm>
            <a:off x="13603078" y="4876800"/>
            <a:ext cx="9545427" cy="8839200"/>
          </a:xfrm>
          <a:prstGeom prst="rect">
            <a:avLst/>
          </a:prstGeom>
          <a:noFill/>
          <a:ln>
            <a:noFill/>
          </a:ln>
        </p:spPr>
        <p:txBody>
          <a:bodyPr anchorCtr="0" anchor="t" bIns="45700" lIns="45700" spcFirstLastPara="1" rIns="45700" wrap="square" tIns="45700">
            <a:normAutofit/>
          </a:bodyPr>
          <a:lstStyle>
            <a:lvl1pPr indent="-228600" lvl="0" marL="4572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1pPr>
            <a:lvl2pPr indent="-228600" lvl="1" marL="9144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2pPr>
            <a:lvl3pPr indent="-228600" lvl="2" marL="13716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3pPr>
            <a:lvl4pPr indent="-228600" lvl="3" marL="18288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4pPr>
            <a:lvl5pPr indent="-228600" lvl="4" marL="22860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5pPr>
            <a:lvl6pPr indent="-228600" lvl="5" marL="27432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6pPr>
            <a:lvl7pPr indent="-228600" lvl="6" marL="32004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7pPr>
            <a:lvl8pPr indent="-228600" lvl="7" marL="36576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8pPr>
            <a:lvl9pPr indent="-228600" lvl="8" marL="4114800" marR="0" rtl="0" algn="l">
              <a:lnSpc>
                <a:spcPct val="90000"/>
              </a:lnSpc>
              <a:spcBef>
                <a:spcPts val="2000"/>
              </a:spcBef>
              <a:spcAft>
                <a:spcPts val="0"/>
              </a:spcAft>
              <a:buClr>
                <a:srgbClr val="999999"/>
              </a:buClr>
              <a:buSzPts val="5500"/>
              <a:buFont typeface="Calibri"/>
              <a:buNone/>
              <a:defRPr b="0" i="0" sz="5500" u="none" cap="none" strike="noStrike">
                <a:solidFill>
                  <a:srgbClr val="999999"/>
                </a:solidFill>
                <a:latin typeface="Calibri"/>
                <a:ea typeface="Calibri"/>
                <a:cs typeface="Calibri"/>
                <a:sym typeface="Calibri"/>
              </a:defRPr>
            </a:lvl9pPr>
          </a:lstStyle>
          <a:p/>
        </p:txBody>
      </p:sp>
      <p:sp>
        <p:nvSpPr>
          <p:cNvPr id="8" name="Google Shape;8;p25"/>
          <p:cNvSpPr txBox="1"/>
          <p:nvPr>
            <p:ph idx="12" type="sldNum"/>
          </p:nvPr>
        </p:nvSpPr>
        <p:spPr>
          <a:xfrm>
            <a:off x="17207480" y="12220249"/>
            <a:ext cx="258620" cy="248302"/>
          </a:xfrm>
          <a:prstGeom prst="rect">
            <a:avLst/>
          </a:prstGeom>
          <a:noFill/>
          <a:ln>
            <a:noFill/>
          </a:ln>
        </p:spPr>
        <p:txBody>
          <a:bodyPr anchorCtr="0" anchor="ctr" bIns="45700" lIns="45700" spcFirstLastPara="1" rIns="45700" wrap="square" tIns="45700">
            <a:spAutoFit/>
          </a:bodyPr>
          <a:lstStyle>
            <a:lvl1pPr indent="0" lvl="0"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1pPr>
            <a:lvl2pPr indent="0" lvl="1"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2pPr>
            <a:lvl3pPr indent="0" lvl="2"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3pPr>
            <a:lvl4pPr indent="0" lvl="3"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4pPr>
            <a:lvl5pPr indent="0" lvl="4"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5pPr>
            <a:lvl6pPr indent="0" lvl="5"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6pPr>
            <a:lvl7pPr indent="0" lvl="6"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7pPr>
            <a:lvl8pPr indent="0" lvl="7"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8pPr>
            <a:lvl9pPr indent="0" lvl="8" marL="0" marR="0" rtl="0" algn="r">
              <a:lnSpc>
                <a:spcPct val="100000"/>
              </a:lnSpc>
              <a:spcBef>
                <a:spcPts val="0"/>
              </a:spcBef>
              <a:spcAft>
                <a:spcPts val="0"/>
              </a:spcAft>
              <a:buClr>
                <a:srgbClr val="999999"/>
              </a:buClr>
              <a:buSzPts val="1200"/>
              <a:buFont typeface="Calibri"/>
              <a:buNone/>
              <a:defRPr b="0" i="0" sz="1200" u="none" cap="none" strike="noStrike">
                <a:solidFill>
                  <a:srgbClr val="99999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2.png"/><Relationship Id="rId6" Type="http://schemas.openxmlformats.org/officeDocument/2006/relationships/hyperlink" Target="mailto:Computerome@dtu.d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5.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descr="computerome_00.jpg" id="72" name="Google Shape;72;p1"/>
          <p:cNvPicPr preferRelativeResize="0"/>
          <p:nvPr/>
        </p:nvPicPr>
        <p:blipFill rotWithShape="1">
          <a:blip r:embed="rId3">
            <a:alphaModFix amt="94647"/>
          </a:blip>
          <a:srcRect b="0" l="13000" r="41539" t="0"/>
          <a:stretch/>
        </p:blipFill>
        <p:spPr>
          <a:xfrm>
            <a:off x="13259147" y="-47427"/>
            <a:ext cx="11160864" cy="13810736"/>
          </a:xfrm>
          <a:prstGeom prst="rect">
            <a:avLst/>
          </a:prstGeom>
          <a:noFill/>
          <a:ln>
            <a:noFill/>
          </a:ln>
          <a:effectLst>
            <a:reflection blurRad="0" dir="0" dist="0" endA="0" endPos="40000" fadeDir="5400000" kx="0" rotWithShape="0" algn="bl" stA="50000" stPos="0" sy="-100000" ky="0"/>
          </a:effectLst>
        </p:spPr>
      </p:pic>
      <p:sp>
        <p:nvSpPr>
          <p:cNvPr id="73" name="Google Shape;73;p1"/>
          <p:cNvSpPr/>
          <p:nvPr/>
        </p:nvSpPr>
        <p:spPr>
          <a:xfrm>
            <a:off x="-3175" y="0"/>
            <a:ext cx="24377649" cy="13716000"/>
          </a:xfrm>
          <a:prstGeom prst="rect">
            <a:avLst/>
          </a:prstGeom>
          <a:solidFill>
            <a:srgbClr val="437397">
              <a:alpha val="63921"/>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74" name="Google Shape;74;p1"/>
          <p:cNvSpPr txBox="1"/>
          <p:nvPr/>
        </p:nvSpPr>
        <p:spPr>
          <a:xfrm>
            <a:off x="4546572" y="5857168"/>
            <a:ext cx="5432029" cy="2001680"/>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FFFFFF"/>
              </a:buClr>
              <a:buSzPts val="6000"/>
              <a:buFont typeface="Helvetica Neue"/>
              <a:buNone/>
            </a:pPr>
            <a:r>
              <a:rPr b="1" baseline="30000" i="0" lang="en-US" sz="6000" u="none" cap="none" strike="noStrike">
                <a:solidFill>
                  <a:srgbClr val="FFFFFF"/>
                </a:solidFill>
                <a:latin typeface="Helvetica Neue"/>
                <a:ea typeface="Helvetica Neue"/>
                <a:cs typeface="Helvetica Neue"/>
                <a:sym typeface="Helvetica Neue"/>
              </a:rPr>
              <a:t>COMPUTEROME 2.0</a:t>
            </a:r>
            <a:endParaRPr/>
          </a:p>
          <a:p>
            <a:pPr indent="0" lvl="0" marL="0" marR="0" rtl="0" algn="l">
              <a:lnSpc>
                <a:spcPct val="100000"/>
              </a:lnSpc>
              <a:spcBef>
                <a:spcPts val="0"/>
              </a:spcBef>
              <a:spcAft>
                <a:spcPts val="0"/>
              </a:spcAft>
              <a:buClr>
                <a:srgbClr val="FFFFFF"/>
              </a:buClr>
              <a:buSzPts val="6000"/>
              <a:buFont typeface="Helvetica Neue"/>
              <a:buNone/>
            </a:pPr>
            <a:r>
              <a:rPr b="1" baseline="30000" i="0" lang="en-US" sz="6000" u="none" cap="none" strike="noStrike">
                <a:solidFill>
                  <a:srgbClr val="FFFFFF"/>
                </a:solidFill>
                <a:latin typeface="Helvetica Neue"/>
                <a:ea typeface="Helvetica Neue"/>
                <a:cs typeface="Helvetica Neue"/>
                <a:sym typeface="Helvetica Neue"/>
              </a:rPr>
              <a:t>USERS WORKSHOP</a:t>
            </a:r>
            <a:endParaRPr/>
          </a:p>
        </p:txBody>
      </p:sp>
      <p:sp>
        <p:nvSpPr>
          <p:cNvPr id="75" name="Google Shape;75;p1"/>
          <p:cNvSpPr txBox="1"/>
          <p:nvPr/>
        </p:nvSpPr>
        <p:spPr>
          <a:xfrm>
            <a:off x="8712172" y="12506889"/>
            <a:ext cx="5561269" cy="894222"/>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FFFFFF"/>
              </a:buClr>
              <a:buSzPts val="1800"/>
              <a:buFont typeface="Arial"/>
              <a:buNone/>
            </a:pPr>
            <a:r>
              <a:rPr b="1" baseline="30000" i="0" lang="en-US" sz="1800" u="none" cap="none" strike="noStrike">
                <a:solidFill>
                  <a:srgbClr val="FFFFFF"/>
                </a:solidFill>
                <a:latin typeface="Arial"/>
                <a:ea typeface="Arial"/>
                <a:cs typeface="Arial"/>
                <a:sym typeface="Arial"/>
              </a:rPr>
              <a:t>CENTER FOR HEALTH DATA SCIENCE (HEADS)</a:t>
            </a:r>
            <a:endParaRPr/>
          </a:p>
          <a:p>
            <a:pPr indent="0" lvl="0" marL="0" marR="0" rtl="0" algn="l">
              <a:lnSpc>
                <a:spcPct val="100000"/>
              </a:lnSpc>
              <a:spcBef>
                <a:spcPts val="0"/>
              </a:spcBef>
              <a:spcAft>
                <a:spcPts val="0"/>
              </a:spcAft>
              <a:buClr>
                <a:srgbClr val="FFFFFF"/>
              </a:buClr>
              <a:buSzPts val="1800"/>
              <a:buFont typeface="Arial"/>
              <a:buNone/>
            </a:pPr>
            <a:r>
              <a:rPr b="0" baseline="30000" i="0" lang="en-US" sz="1800" u="none" cap="none" strike="noStrike">
                <a:solidFill>
                  <a:srgbClr val="FFFFFF"/>
                </a:solidFill>
                <a:latin typeface="Arial"/>
                <a:ea typeface="Arial"/>
                <a:cs typeface="Arial"/>
                <a:sym typeface="Arial"/>
              </a:rPr>
              <a:t>FACULTY OF HEALTH AND MEDICAL SCIENCES, </a:t>
            </a:r>
            <a:endParaRPr/>
          </a:p>
          <a:p>
            <a:pPr indent="0" lvl="0" marL="0" marR="0" rtl="0" algn="l">
              <a:lnSpc>
                <a:spcPct val="100000"/>
              </a:lnSpc>
              <a:spcBef>
                <a:spcPts val="0"/>
              </a:spcBef>
              <a:spcAft>
                <a:spcPts val="0"/>
              </a:spcAft>
              <a:buClr>
                <a:srgbClr val="FFFFFF"/>
              </a:buClr>
              <a:buSzPts val="1800"/>
              <a:buFont typeface="Arial"/>
              <a:buNone/>
            </a:pPr>
            <a:r>
              <a:rPr b="1" baseline="30000" i="0" lang="en-US" sz="1800" u="none" cap="none" strike="noStrike">
                <a:solidFill>
                  <a:srgbClr val="FFFFFF"/>
                </a:solidFill>
                <a:latin typeface="Arial"/>
                <a:ea typeface="Arial"/>
                <a:cs typeface="Arial"/>
                <a:sym typeface="Arial"/>
              </a:rPr>
              <a:t>UNIVERSITY OF COPENHAGEN</a:t>
            </a:r>
            <a:r>
              <a:rPr b="0" baseline="30000" i="0" lang="en-US" sz="1800" u="none" cap="none" strike="noStrike">
                <a:solidFill>
                  <a:srgbClr val="FFFFFF"/>
                </a:solidFill>
                <a:latin typeface="Arial"/>
                <a:ea typeface="Arial"/>
                <a:cs typeface="Arial"/>
                <a:sym typeface="Arial"/>
              </a:rPr>
              <a:t>, FEBRUARY, 2021</a:t>
            </a:r>
            <a:endParaRPr/>
          </a:p>
        </p:txBody>
      </p:sp>
      <p:grpSp>
        <p:nvGrpSpPr>
          <p:cNvPr id="76" name="Google Shape;76;p1"/>
          <p:cNvGrpSpPr/>
          <p:nvPr/>
        </p:nvGrpSpPr>
        <p:grpSpPr>
          <a:xfrm>
            <a:off x="2654959" y="5977716"/>
            <a:ext cx="1658088" cy="1650484"/>
            <a:chOff x="0" y="0"/>
            <a:chExt cx="1658087" cy="1650483"/>
          </a:xfrm>
        </p:grpSpPr>
        <p:pic>
          <p:nvPicPr>
            <p:cNvPr descr="1325x215_WikiBanner.png" id="77" name="Google Shape;77;p1"/>
            <p:cNvPicPr preferRelativeResize="0"/>
            <p:nvPr/>
          </p:nvPicPr>
          <p:blipFill rotWithShape="1">
            <a:blip r:embed="rId4">
              <a:alphaModFix/>
            </a:blip>
            <a:srcRect b="15437" l="6112" r="82742" t="15737"/>
            <a:stretch/>
          </p:blipFill>
          <p:spPr>
            <a:xfrm>
              <a:off x="302" y="487"/>
              <a:ext cx="1657740" cy="1649674"/>
            </a:xfrm>
            <a:custGeom>
              <a:rect b="b" l="l" r="r" t="t"/>
              <a:pathLst>
                <a:path extrusionOk="0" h="20595" w="19679">
                  <a:moveTo>
                    <a:pt x="9840" y="0"/>
                  </a:moveTo>
                  <a:cubicBezTo>
                    <a:pt x="7321" y="0"/>
                    <a:pt x="4804" y="1007"/>
                    <a:pt x="2881" y="3017"/>
                  </a:cubicBezTo>
                  <a:cubicBezTo>
                    <a:pt x="-960" y="7038"/>
                    <a:pt x="-960" y="13559"/>
                    <a:pt x="2881" y="17579"/>
                  </a:cubicBezTo>
                  <a:cubicBezTo>
                    <a:pt x="6725" y="21600"/>
                    <a:pt x="12955" y="21600"/>
                    <a:pt x="16799" y="17579"/>
                  </a:cubicBezTo>
                  <a:cubicBezTo>
                    <a:pt x="20640" y="13559"/>
                    <a:pt x="20640" y="7038"/>
                    <a:pt x="16799" y="3017"/>
                  </a:cubicBezTo>
                  <a:cubicBezTo>
                    <a:pt x="14876" y="1007"/>
                    <a:pt x="12358" y="0"/>
                    <a:pt x="9840" y="0"/>
                  </a:cubicBezTo>
                  <a:close/>
                </a:path>
              </a:pathLst>
            </a:custGeom>
            <a:noFill/>
            <a:ln>
              <a:noFill/>
            </a:ln>
          </p:spPr>
        </p:pic>
        <p:sp>
          <p:nvSpPr>
            <p:cNvPr id="78" name="Google Shape;78;p1"/>
            <p:cNvSpPr/>
            <p:nvPr/>
          </p:nvSpPr>
          <p:spPr>
            <a:xfrm>
              <a:off x="0" y="0"/>
              <a:ext cx="1658087" cy="1650483"/>
            </a:xfrm>
            <a:prstGeom prst="ellipse">
              <a:avLst/>
            </a:prstGeom>
            <a:noFill/>
            <a:ln cap="flat" cmpd="sng" w="9525">
              <a:solidFill>
                <a:srgbClr val="557D9F"/>
              </a:solidFill>
              <a:prstDash val="solid"/>
              <a:miter lim="400000"/>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999999"/>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descr="Image" id="172" name="Google Shape;172;p10"/>
          <p:cNvPicPr preferRelativeResize="0"/>
          <p:nvPr/>
        </p:nvPicPr>
        <p:blipFill rotWithShape="1">
          <a:blip r:embed="rId3">
            <a:alphaModFix/>
          </a:blip>
          <a:srcRect b="0" l="0" r="0" t="0"/>
          <a:stretch/>
        </p:blipFill>
        <p:spPr>
          <a:xfrm>
            <a:off x="115689" y="101401"/>
            <a:ext cx="24139922" cy="7342561"/>
          </a:xfrm>
          <a:prstGeom prst="rect">
            <a:avLst/>
          </a:prstGeom>
          <a:noFill/>
          <a:ln>
            <a:noFill/>
          </a:ln>
        </p:spPr>
      </p:pic>
      <p:grpSp>
        <p:nvGrpSpPr>
          <p:cNvPr id="173" name="Google Shape;173;p10"/>
          <p:cNvGrpSpPr/>
          <p:nvPr/>
        </p:nvGrpSpPr>
        <p:grpSpPr>
          <a:xfrm>
            <a:off x="1383847" y="8680054"/>
            <a:ext cx="7543927" cy="1512883"/>
            <a:chOff x="-1" y="2344"/>
            <a:chExt cx="7543925" cy="1512882"/>
          </a:xfrm>
        </p:grpSpPr>
        <p:sp>
          <p:nvSpPr>
            <p:cNvPr id="174" name="Google Shape;174;p10"/>
            <p:cNvSpPr/>
            <p:nvPr/>
          </p:nvSpPr>
          <p:spPr>
            <a:xfrm>
              <a:off x="516875" y="807717"/>
              <a:ext cx="702704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HIGH-PERFORMANCE COMPUTING</a:t>
              </a:r>
              <a:r>
                <a:rPr b="1" i="0" lang="en-US" sz="1200" u="none" cap="none" strike="noStrike">
                  <a:solidFill>
                    <a:srgbClr val="000000"/>
                  </a:solidFill>
                  <a:latin typeface="Helvetica Neue"/>
                  <a:ea typeface="Helvetica Neue"/>
                  <a:cs typeface="Helvetica Neue"/>
                  <a:sym typeface="Helvetica Neue"/>
                </a:rPr>
                <a:t> </a:t>
              </a:r>
              <a:endParaRPr/>
            </a:p>
          </p:txBody>
        </p:sp>
        <p:sp>
          <p:nvSpPr>
            <p:cNvPr id="175" name="Google Shape;175;p10"/>
            <p:cNvSpPr/>
            <p:nvPr/>
          </p:nvSpPr>
          <p:spPr>
            <a:xfrm rot="5400000">
              <a:off x="-676306" y="678649"/>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176" name="Google Shape;176;p10"/>
          <p:cNvSpPr txBox="1"/>
          <p:nvPr/>
        </p:nvSpPr>
        <p:spPr>
          <a:xfrm>
            <a:off x="10994950" y="7922565"/>
            <a:ext cx="15432219" cy="6003356"/>
          </a:xfrm>
          <a:prstGeom prst="rect">
            <a:avLst/>
          </a:prstGeom>
          <a:noFill/>
          <a:ln>
            <a:noFill/>
          </a:ln>
        </p:spPr>
        <p:txBody>
          <a:bodyPr anchorCtr="0" anchor="t" bIns="45700" lIns="45700" spcFirstLastPara="1" rIns="45700" wrap="square" tIns="45700">
            <a:spAutoFit/>
          </a:bodyPr>
          <a:lstStyle/>
          <a:p>
            <a:pPr indent="0" lvl="0" marL="0" marR="0" rtl="0" algn="l">
              <a:lnSpc>
                <a:spcPct val="13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Hardware systems</a:t>
            </a:r>
            <a:endParaRPr/>
          </a:p>
          <a:p>
            <a:pPr indent="-300789" lvl="2" marL="1062789"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CPUs, GPUs, storage, secure cloud…</a:t>
            </a:r>
            <a:endParaRPr/>
          </a:p>
          <a:p>
            <a:pPr indent="0" lvl="0" marL="0" marR="0" rtl="0" algn="l">
              <a:lnSpc>
                <a:spcPct val="13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Supports different programming languages </a:t>
            </a:r>
            <a:endParaRPr b="0" i="0" sz="1200" u="none" cap="none" strike="noStrike">
              <a:solidFill>
                <a:srgbClr val="000000"/>
              </a:solidFill>
              <a:latin typeface="Times"/>
              <a:ea typeface="Times"/>
              <a:cs typeface="Times"/>
              <a:sym typeface="Times"/>
            </a:endParaRPr>
          </a:p>
          <a:p>
            <a:pPr indent="-300789" lvl="2" marL="1062789"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C, Fortran, Python, R…</a:t>
            </a:r>
            <a:endParaRPr b="0" i="0" sz="12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Parallel programming paradigms </a:t>
            </a:r>
            <a:endParaRPr b="0" i="0" sz="1200" u="none" cap="none" strike="noStrike">
              <a:solidFill>
                <a:srgbClr val="000000"/>
              </a:solidFill>
              <a:latin typeface="Times"/>
              <a:ea typeface="Times"/>
              <a:cs typeface="Times"/>
              <a:sym typeface="Times"/>
            </a:endParaRPr>
          </a:p>
          <a:p>
            <a:pPr indent="-300789" lvl="2" marL="1062789"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Algorithms, shared memory and distributed memory parallelism</a:t>
            </a:r>
            <a:endParaRPr b="0" i="0" sz="12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Software tools </a:t>
            </a:r>
            <a:endParaRPr b="0" i="0" sz="1200" u="none" cap="none" strike="noStrike">
              <a:solidFill>
                <a:srgbClr val="000000"/>
              </a:solidFill>
              <a:latin typeface="Times"/>
              <a:ea typeface="Times"/>
              <a:cs typeface="Times"/>
              <a:sym typeface="Times"/>
            </a:endParaRPr>
          </a:p>
          <a:p>
            <a:pPr indent="-300789" lvl="2" marL="1062789"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Modules, applications, schedulers, debugging tools, etc.</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232"/>
              </a:buClr>
              <a:buSzPts val="1200"/>
              <a:buFont typeface="Calibri"/>
              <a:buNone/>
            </a:pPr>
            <a:r>
              <a:t/>
            </a:r>
            <a:endParaRPr b="0" i="0" sz="1200" u="none" cap="none" strike="noStrike">
              <a:solidFill>
                <a:srgbClr val="000000"/>
              </a:solidFill>
              <a:latin typeface="Merriweather Sans"/>
              <a:ea typeface="Merriweather Sans"/>
              <a:cs typeface="Merriweather Sans"/>
              <a:sym typeface="Merriweather Sans"/>
            </a:endParaRPr>
          </a:p>
          <a:p>
            <a:pPr indent="-32083" lvl="0" marL="260683"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descr="Image" id="181" name="Google Shape;181;p11"/>
          <p:cNvPicPr preferRelativeResize="0"/>
          <p:nvPr/>
        </p:nvPicPr>
        <p:blipFill rotWithShape="1">
          <a:blip r:embed="rId3">
            <a:alphaModFix/>
          </a:blip>
          <a:srcRect b="2647" l="0" r="0" t="12114"/>
          <a:stretch/>
        </p:blipFill>
        <p:spPr>
          <a:xfrm>
            <a:off x="19050" y="2374006"/>
            <a:ext cx="22165562" cy="10627523"/>
          </a:xfrm>
          <a:prstGeom prst="rect">
            <a:avLst/>
          </a:prstGeom>
          <a:noFill/>
          <a:ln>
            <a:noFill/>
          </a:ln>
        </p:spPr>
      </p:pic>
      <p:grpSp>
        <p:nvGrpSpPr>
          <p:cNvPr id="182" name="Google Shape;182;p11"/>
          <p:cNvGrpSpPr/>
          <p:nvPr/>
        </p:nvGrpSpPr>
        <p:grpSpPr>
          <a:xfrm>
            <a:off x="1739447" y="1364852"/>
            <a:ext cx="20048267" cy="1512883"/>
            <a:chOff x="-1" y="-1"/>
            <a:chExt cx="20048265" cy="1512882"/>
          </a:xfrm>
        </p:grpSpPr>
        <p:sp>
          <p:nvSpPr>
            <p:cNvPr id="183" name="Google Shape;183;p11"/>
            <p:cNvSpPr/>
            <p:nvPr/>
          </p:nvSpPr>
          <p:spPr>
            <a:xfrm>
              <a:off x="516875" y="805373"/>
              <a:ext cx="1953138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Nodes, Processors and Cores</a:t>
              </a:r>
              <a:r>
                <a:rPr b="1" i="0" lang="en-US" sz="1200" u="none" cap="none" strike="noStrike">
                  <a:solidFill>
                    <a:srgbClr val="000000"/>
                  </a:solidFill>
                  <a:latin typeface="Helvetica Neue"/>
                  <a:ea typeface="Helvetica Neue"/>
                  <a:cs typeface="Helvetica Neue"/>
                  <a:sym typeface="Helvetica Neue"/>
                </a:rPr>
                <a:t> </a:t>
              </a:r>
              <a:endParaRPr/>
            </a:p>
          </p:txBody>
        </p:sp>
        <p:sp>
          <p:nvSpPr>
            <p:cNvPr id="184" name="Google Shape;184;p11"/>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185" name="Google Shape;185;p11"/>
          <p:cNvSpPr/>
          <p:nvPr/>
        </p:nvSpPr>
        <p:spPr>
          <a:xfrm>
            <a:off x="12058650" y="-2819400"/>
            <a:ext cx="15689758" cy="15689758"/>
          </a:xfrm>
          <a:prstGeom prst="ellipse">
            <a:avLst/>
          </a:prstGeom>
          <a:solidFill>
            <a:srgbClr val="A9A9A9">
              <a:alpha val="80000"/>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86" name="Google Shape;186;p11"/>
          <p:cNvSpPr/>
          <p:nvPr/>
        </p:nvSpPr>
        <p:spPr>
          <a:xfrm>
            <a:off x="12678568" y="-2199482"/>
            <a:ext cx="14449923" cy="14449923"/>
          </a:xfrm>
          <a:prstGeom prst="ellipse">
            <a:avLst/>
          </a:prstGeom>
          <a:solidFill>
            <a:srgbClr val="FFFFFF">
              <a:alpha val="6588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87" name="Google Shape;187;p11"/>
          <p:cNvSpPr txBox="1"/>
          <p:nvPr/>
        </p:nvSpPr>
        <p:spPr>
          <a:xfrm>
            <a:off x="14462050" y="1383120"/>
            <a:ext cx="9648559" cy="8391252"/>
          </a:xfrm>
          <a:prstGeom prst="rect">
            <a:avLst/>
          </a:prstGeom>
          <a:noFill/>
          <a:ln>
            <a:noFill/>
          </a:ln>
        </p:spPr>
        <p:txBody>
          <a:bodyPr anchorCtr="0" anchor="t" bIns="45700" lIns="45700" spcFirstLastPara="1" rIns="45700" wrap="square" tIns="45700">
            <a:spAutoFit/>
          </a:bodyPr>
          <a:lstStyle/>
          <a:p>
            <a:pPr indent="0" lvl="0" marL="0" marR="0" rtl="0" algn="l">
              <a:lnSpc>
                <a:spcPct val="130000"/>
              </a:lnSpc>
              <a:spcBef>
                <a:spcPts val="0"/>
              </a:spcBef>
              <a:spcAft>
                <a:spcPts val="0"/>
              </a:spcAft>
              <a:buClr>
                <a:srgbClr val="323E4E"/>
              </a:buClr>
              <a:buSzPts val="2800"/>
              <a:buFont typeface="Helvetica Neue"/>
              <a:buNone/>
            </a:pPr>
            <a:r>
              <a:rPr b="0" i="0" lang="en-US" sz="2800" u="none" cap="none" strike="noStrike">
                <a:solidFill>
                  <a:srgbClr val="323E4E"/>
                </a:solidFill>
                <a:latin typeface="Helvetica Neue"/>
                <a:ea typeface="Helvetica Neue"/>
                <a:cs typeface="Helvetica Neue"/>
                <a:sym typeface="Helvetica Neue"/>
              </a:rPr>
              <a:t>When working in a HPC environment it is important to differentiate between nodes, processors and cores as these terms are often used interchangeable.</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2800"/>
              <a:buFont typeface="Helvetica Neue"/>
              <a:buNone/>
            </a:pPr>
            <a:r>
              <a:rPr b="1" i="0" lang="en-US" sz="2800" u="none" cap="none" strike="noStrike">
                <a:solidFill>
                  <a:srgbClr val="323E4E"/>
                </a:solidFill>
                <a:latin typeface="Helvetica Neue"/>
                <a:ea typeface="Helvetica Neue"/>
                <a:cs typeface="Helvetica Neue"/>
                <a:sym typeface="Helvetica Neue"/>
              </a:rPr>
              <a:t>Nodes:  </a:t>
            </a:r>
            <a:r>
              <a:rPr b="0" i="0" lang="en-US" sz="2800" u="none" cap="none" strike="noStrike">
                <a:solidFill>
                  <a:srgbClr val="323E4E"/>
                </a:solidFill>
                <a:latin typeface="Helvetica Neue"/>
                <a:ea typeface="Helvetica Neue"/>
                <a:cs typeface="Helvetica Neue"/>
                <a:sym typeface="Helvetica Neue"/>
              </a:rPr>
              <a:t> The physical server. Each node will consist   of multiple processors, shared memory and   other hardware.</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2800"/>
              <a:buFont typeface="Helvetica Neue"/>
              <a:buNone/>
            </a:pPr>
            <a:r>
              <a:rPr b="1" i="0" lang="en-US" sz="2800" u="none" cap="none" strike="noStrike">
                <a:solidFill>
                  <a:srgbClr val="323E4E"/>
                </a:solidFill>
                <a:latin typeface="Helvetica Neue"/>
                <a:ea typeface="Helvetica Neue"/>
                <a:cs typeface="Helvetica Neue"/>
                <a:sym typeface="Helvetica Neue"/>
              </a:rPr>
              <a:t>Processor:</a:t>
            </a:r>
            <a:r>
              <a:rPr b="0" i="0" lang="en-US" sz="2800" u="none" cap="none" strike="noStrike">
                <a:solidFill>
                  <a:srgbClr val="323E4E"/>
                </a:solidFill>
                <a:latin typeface="Helvetica Neue"/>
                <a:ea typeface="Helvetica Neue"/>
                <a:cs typeface="Helvetica Neue"/>
                <a:sym typeface="Helvetica Neue"/>
              </a:rPr>
              <a:t>   This is the Central Processing Unit (CPU),   each having one or more core. </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2800"/>
              <a:buFont typeface="Helvetica Neue"/>
              <a:buNone/>
            </a:pPr>
            <a:r>
              <a:rPr b="1" i="0" lang="en-US" sz="2800" u="none" cap="none" strike="noStrike">
                <a:solidFill>
                  <a:srgbClr val="323E4E"/>
                </a:solidFill>
                <a:latin typeface="Helvetica Neue"/>
                <a:ea typeface="Helvetica Neue"/>
                <a:cs typeface="Helvetica Neue"/>
                <a:sym typeface="Helvetica Neue"/>
              </a:rPr>
              <a:t>PPN: </a:t>
            </a:r>
            <a:r>
              <a:rPr b="0" i="0" lang="en-US" sz="2800" u="none" cap="none" strike="noStrike">
                <a:solidFill>
                  <a:srgbClr val="323E4E"/>
                </a:solidFill>
                <a:latin typeface="Helvetica Neue"/>
                <a:ea typeface="Helvetica Neue"/>
                <a:cs typeface="Helvetica Neue"/>
                <a:sym typeface="Helvetica Neue"/>
              </a:rPr>
              <a:t>  Term used when scheduling job and describes   the number of booked processors per node.</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Times"/>
              <a:ea typeface="Times"/>
              <a:cs typeface="Times"/>
              <a:sym typeface="Times"/>
            </a:endParaRPr>
          </a:p>
          <a:p>
            <a:pPr indent="0" lvl="0" marL="0" marR="0" rtl="0" algn="l">
              <a:lnSpc>
                <a:spcPct val="130000"/>
              </a:lnSpc>
              <a:spcBef>
                <a:spcPts val="0"/>
              </a:spcBef>
              <a:spcAft>
                <a:spcPts val="0"/>
              </a:spcAft>
              <a:buClr>
                <a:srgbClr val="323E4E"/>
              </a:buClr>
              <a:buSzPts val="2800"/>
              <a:buFont typeface="Helvetica Neue"/>
              <a:buNone/>
            </a:pPr>
            <a:r>
              <a:rPr b="1" i="0" lang="en-US" sz="2800" u="none" cap="none" strike="noStrike">
                <a:solidFill>
                  <a:srgbClr val="323E4E"/>
                </a:solidFill>
                <a:latin typeface="Helvetica Neue"/>
                <a:ea typeface="Helvetica Neue"/>
                <a:cs typeface="Helvetica Neue"/>
                <a:sym typeface="Helvetica Neue"/>
              </a:rPr>
              <a:t>Cores:  </a:t>
            </a:r>
            <a:r>
              <a:rPr b="0" i="0" lang="en-US" sz="2800" u="none" cap="none" strike="noStrike">
                <a:solidFill>
                  <a:srgbClr val="323E4E"/>
                </a:solidFill>
                <a:latin typeface="Helvetica Neue"/>
                <a:ea typeface="Helvetica Neue"/>
                <a:cs typeface="Helvetica Neue"/>
                <a:sym typeface="Helvetica Neue"/>
              </a:rPr>
              <a:t> This is the actual computation unit of the CPU</a:t>
            </a:r>
            <a:r>
              <a:rPr b="0" i="0" lang="en-US" sz="2800" u="none" cap="none" strike="noStrike">
                <a:solidFill>
                  <a:srgbClr val="000000"/>
                </a:solidFill>
                <a:latin typeface="Times"/>
                <a:ea typeface="Times"/>
                <a:cs typeface="Times"/>
                <a:sym typeface="Times"/>
              </a:rPr>
              <a:t> </a:t>
            </a:r>
            <a:endParaRPr b="0" i="0" sz="3600" u="none" cap="none" strike="noStrike">
              <a:solidFill>
                <a:srgbClr val="000000"/>
              </a:solidFill>
              <a:latin typeface="Merriweather Sans"/>
              <a:ea typeface="Merriweather Sans"/>
              <a:cs typeface="Merriweather Sans"/>
              <a:sym typeface="Merriweather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grpSp>
        <p:nvGrpSpPr>
          <p:cNvPr id="192" name="Google Shape;192;p12"/>
          <p:cNvGrpSpPr/>
          <p:nvPr/>
        </p:nvGrpSpPr>
        <p:grpSpPr>
          <a:xfrm>
            <a:off x="1739447" y="1364852"/>
            <a:ext cx="20048267" cy="1512883"/>
            <a:chOff x="-1" y="-1"/>
            <a:chExt cx="20048265" cy="1512882"/>
          </a:xfrm>
        </p:grpSpPr>
        <p:sp>
          <p:nvSpPr>
            <p:cNvPr id="193" name="Google Shape;193;p12"/>
            <p:cNvSpPr/>
            <p:nvPr/>
          </p:nvSpPr>
          <p:spPr>
            <a:xfrm>
              <a:off x="516875" y="805373"/>
              <a:ext cx="1953138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TYPICAL HPC CLUSTER ARCHITECTURE</a:t>
              </a:r>
              <a:endParaRPr b="1" i="0" sz="1200" u="none" cap="none" strike="noStrike">
                <a:solidFill>
                  <a:srgbClr val="000000"/>
                </a:solidFill>
                <a:latin typeface="Helvetica Neue"/>
                <a:ea typeface="Helvetica Neue"/>
                <a:cs typeface="Helvetica Neue"/>
                <a:sym typeface="Helvetica Neue"/>
              </a:endParaRPr>
            </a:p>
          </p:txBody>
        </p:sp>
        <p:sp>
          <p:nvSpPr>
            <p:cNvPr id="194" name="Google Shape;194;p12"/>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nvGrpSpPr>
          <p:cNvPr id="195" name="Google Shape;195;p12"/>
          <p:cNvGrpSpPr/>
          <p:nvPr/>
        </p:nvGrpSpPr>
        <p:grpSpPr>
          <a:xfrm>
            <a:off x="2007691" y="3317611"/>
            <a:ext cx="15959567" cy="9228264"/>
            <a:chOff x="0" y="-1"/>
            <a:chExt cx="15959565" cy="9228262"/>
          </a:xfrm>
        </p:grpSpPr>
        <p:cxnSp>
          <p:nvCxnSpPr>
            <p:cNvPr id="196" name="Google Shape;196;p12"/>
            <p:cNvCxnSpPr/>
            <p:nvPr/>
          </p:nvCxnSpPr>
          <p:spPr>
            <a:xfrm flipH="1" rot="10800000">
              <a:off x="8046969" y="1835420"/>
              <a:ext cx="1" cy="491278"/>
            </a:xfrm>
            <a:prstGeom prst="straightConnector1">
              <a:avLst/>
            </a:prstGeom>
            <a:noFill/>
            <a:ln cap="flat" cmpd="sng" w="25400">
              <a:solidFill>
                <a:srgbClr val="065381"/>
              </a:solidFill>
              <a:prstDash val="solid"/>
              <a:round/>
              <a:headEnd len="sm" w="sm" type="none"/>
              <a:tailEnd len="sm" w="sm" type="none"/>
            </a:ln>
          </p:spPr>
        </p:cxnSp>
        <p:grpSp>
          <p:nvGrpSpPr>
            <p:cNvPr id="197" name="Google Shape;197;p12"/>
            <p:cNvGrpSpPr/>
            <p:nvPr/>
          </p:nvGrpSpPr>
          <p:grpSpPr>
            <a:xfrm>
              <a:off x="1256320" y="6952120"/>
              <a:ext cx="13581298" cy="2276141"/>
              <a:chOff x="-1" y="-2"/>
              <a:chExt cx="13581296" cy="2276140"/>
            </a:xfrm>
          </p:grpSpPr>
          <p:cxnSp>
            <p:nvCxnSpPr>
              <p:cNvPr id="198" name="Google Shape;198;p12"/>
              <p:cNvCxnSpPr/>
              <p:nvPr/>
            </p:nvCxnSpPr>
            <p:spPr>
              <a:xfrm flipH="1" rot="10800000">
                <a:off x="690548" y="385384"/>
                <a:ext cx="1" cy="459114"/>
              </a:xfrm>
              <a:prstGeom prst="straightConnector1">
                <a:avLst/>
              </a:prstGeom>
              <a:noFill/>
              <a:ln cap="flat" cmpd="sng" w="25400">
                <a:solidFill>
                  <a:srgbClr val="065381"/>
                </a:solidFill>
                <a:prstDash val="solid"/>
                <a:round/>
                <a:headEnd len="sm" w="sm" type="none"/>
                <a:tailEnd len="sm" w="sm" type="none"/>
              </a:ln>
            </p:spPr>
          </p:cxnSp>
          <p:grpSp>
            <p:nvGrpSpPr>
              <p:cNvPr id="199" name="Google Shape;199;p12"/>
              <p:cNvGrpSpPr/>
              <p:nvPr/>
            </p:nvGrpSpPr>
            <p:grpSpPr>
              <a:xfrm>
                <a:off x="-1" y="-2"/>
                <a:ext cx="13581296" cy="2276140"/>
                <a:chOff x="0" y="-1"/>
                <a:chExt cx="13581295" cy="2276138"/>
              </a:xfrm>
            </p:grpSpPr>
            <p:sp>
              <p:nvSpPr>
                <p:cNvPr id="200" name="Google Shape;200;p12"/>
                <p:cNvSpPr/>
                <p:nvPr/>
              </p:nvSpPr>
              <p:spPr>
                <a:xfrm>
                  <a:off x="6943593" y="1256790"/>
                  <a:ext cx="556221" cy="561977"/>
                </a:xfrm>
                <a:custGeom>
                  <a:rect b="b" l="l" r="r" t="t"/>
                  <a:pathLst>
                    <a:path extrusionOk="0" h="21600" w="21600">
                      <a:moveTo>
                        <a:pt x="18472" y="5918"/>
                      </a:moveTo>
                      <a:cubicBezTo>
                        <a:pt x="19514" y="7397"/>
                        <a:pt x="20259" y="9321"/>
                        <a:pt x="20259" y="11392"/>
                      </a:cubicBezTo>
                      <a:cubicBezTo>
                        <a:pt x="20259" y="17014"/>
                        <a:pt x="15641" y="21600"/>
                        <a:pt x="10130" y="21600"/>
                      </a:cubicBezTo>
                      <a:cubicBezTo>
                        <a:pt x="4469" y="21600"/>
                        <a:pt x="0" y="17014"/>
                        <a:pt x="0" y="11392"/>
                      </a:cubicBezTo>
                      <a:cubicBezTo>
                        <a:pt x="0" y="5918"/>
                        <a:pt x="4469" y="1332"/>
                        <a:pt x="10130" y="1332"/>
                      </a:cubicBezTo>
                      <a:cubicBezTo>
                        <a:pt x="12066" y="1332"/>
                        <a:pt x="14003" y="1923"/>
                        <a:pt x="15641" y="2959"/>
                      </a:cubicBezTo>
                      <a:moveTo>
                        <a:pt x="14003" y="4882"/>
                      </a:moveTo>
                      <a:cubicBezTo>
                        <a:pt x="12811" y="4142"/>
                        <a:pt x="11470" y="3847"/>
                        <a:pt x="10130" y="3847"/>
                      </a:cubicBezTo>
                      <a:cubicBezTo>
                        <a:pt x="5810" y="3847"/>
                        <a:pt x="2383" y="7249"/>
                        <a:pt x="2383" y="11392"/>
                      </a:cubicBezTo>
                      <a:cubicBezTo>
                        <a:pt x="2383" y="15682"/>
                        <a:pt x="5810" y="19085"/>
                        <a:pt x="10130" y="19085"/>
                      </a:cubicBezTo>
                      <a:cubicBezTo>
                        <a:pt x="14301" y="19085"/>
                        <a:pt x="17727" y="15682"/>
                        <a:pt x="17727" y="11392"/>
                      </a:cubicBezTo>
                      <a:cubicBezTo>
                        <a:pt x="17727" y="10060"/>
                        <a:pt x="17280" y="8729"/>
                        <a:pt x="16684" y="7545"/>
                      </a:cubicBezTo>
                      <a:moveTo>
                        <a:pt x="11917" y="6805"/>
                      </a:moveTo>
                      <a:cubicBezTo>
                        <a:pt x="11321" y="6658"/>
                        <a:pt x="10726" y="6510"/>
                        <a:pt x="10130" y="6510"/>
                      </a:cubicBezTo>
                      <a:cubicBezTo>
                        <a:pt x="7299" y="6510"/>
                        <a:pt x="5065" y="8729"/>
                        <a:pt x="5065" y="11392"/>
                      </a:cubicBezTo>
                      <a:cubicBezTo>
                        <a:pt x="5065" y="14203"/>
                        <a:pt x="7299" y="16422"/>
                        <a:pt x="10130" y="16422"/>
                      </a:cubicBezTo>
                      <a:cubicBezTo>
                        <a:pt x="12811" y="16422"/>
                        <a:pt x="15046" y="14203"/>
                        <a:pt x="15046" y="11392"/>
                      </a:cubicBezTo>
                      <a:cubicBezTo>
                        <a:pt x="15046" y="10652"/>
                        <a:pt x="14897" y="9912"/>
                        <a:pt x="14599" y="9173"/>
                      </a:cubicBezTo>
                      <a:moveTo>
                        <a:pt x="10130" y="11392"/>
                      </a:moveTo>
                      <a:cubicBezTo>
                        <a:pt x="21004" y="592"/>
                        <a:pt x="21004" y="592"/>
                        <a:pt x="21004" y="592"/>
                      </a:cubicBezTo>
                      <a:moveTo>
                        <a:pt x="18472" y="0"/>
                      </a:moveTo>
                      <a:cubicBezTo>
                        <a:pt x="18472" y="3107"/>
                        <a:pt x="18472" y="3107"/>
                        <a:pt x="18472" y="3107"/>
                      </a:cubicBezTo>
                      <a:cubicBezTo>
                        <a:pt x="21600" y="3107"/>
                        <a:pt x="21600" y="3107"/>
                        <a:pt x="21600" y="3107"/>
                      </a:cubicBezTo>
                      <a:moveTo>
                        <a:pt x="1639" y="21600"/>
                      </a:moveTo>
                      <a:cubicBezTo>
                        <a:pt x="3724" y="19233"/>
                        <a:pt x="3724" y="19233"/>
                        <a:pt x="3724" y="19233"/>
                      </a:cubicBezTo>
                      <a:moveTo>
                        <a:pt x="16535" y="19233"/>
                      </a:moveTo>
                      <a:cubicBezTo>
                        <a:pt x="18472" y="21600"/>
                        <a:pt x="18472" y="21600"/>
                        <a:pt x="18472" y="21600"/>
                      </a:cubicBezTo>
                    </a:path>
                  </a:pathLst>
                </a:custGeom>
                <a:noFill/>
                <a:ln cap="rnd" cmpd="sng" w="19050">
                  <a:solidFill>
                    <a:srgbClr val="FFFFFF"/>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1" name="Google Shape;201;p12"/>
                <p:cNvSpPr/>
                <p:nvPr/>
              </p:nvSpPr>
              <p:spPr>
                <a:xfrm>
                  <a:off x="8252898" y="1001251"/>
                  <a:ext cx="1131622" cy="1140011"/>
                </a:xfrm>
                <a:prstGeom prst="ellipse">
                  <a:avLst/>
                </a:prstGeom>
                <a:solidFill>
                  <a:srgbClr val="525067"/>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2" name="Google Shape;202;p12"/>
                <p:cNvSpPr/>
                <p:nvPr/>
              </p:nvSpPr>
              <p:spPr>
                <a:xfrm>
                  <a:off x="10297048" y="1001251"/>
                  <a:ext cx="1134820" cy="1140011"/>
                </a:xfrm>
                <a:prstGeom prst="ellipse">
                  <a:avLst/>
                </a:prstGeom>
                <a:solidFill>
                  <a:srgbClr val="436C6E"/>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3" name="Google Shape;203;p12"/>
                <p:cNvSpPr/>
                <p:nvPr/>
              </p:nvSpPr>
              <p:spPr>
                <a:xfrm>
                  <a:off x="8118637" y="866377"/>
                  <a:ext cx="1403339"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4" name="Google Shape;204;p12"/>
                <p:cNvSpPr/>
                <p:nvPr/>
              </p:nvSpPr>
              <p:spPr>
                <a:xfrm>
                  <a:off x="10162790" y="866377"/>
                  <a:ext cx="1403340"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cxnSp>
              <p:nvCxnSpPr>
                <p:cNvPr id="205" name="Google Shape;205;p12"/>
                <p:cNvCxnSpPr/>
                <p:nvPr/>
              </p:nvCxnSpPr>
              <p:spPr>
                <a:xfrm flipH="1" rot="10800000">
                  <a:off x="6793205" y="-1"/>
                  <a:ext cx="1" cy="902199"/>
                </a:xfrm>
                <a:prstGeom prst="straightConnector1">
                  <a:avLst/>
                </a:prstGeom>
                <a:noFill/>
                <a:ln cap="flat" cmpd="sng" w="25400">
                  <a:solidFill>
                    <a:srgbClr val="065381"/>
                  </a:solidFill>
                  <a:prstDash val="solid"/>
                  <a:round/>
                  <a:headEnd len="sm" w="sm" type="none"/>
                  <a:tailEnd len="sm" w="sm" type="none"/>
                </a:ln>
              </p:spPr>
            </p:cxnSp>
            <p:cxnSp>
              <p:nvCxnSpPr>
                <p:cNvPr id="206" name="Google Shape;206;p12"/>
                <p:cNvCxnSpPr/>
                <p:nvPr/>
              </p:nvCxnSpPr>
              <p:spPr>
                <a:xfrm flipH="1" rot="10800000">
                  <a:off x="10864459" y="382101"/>
                  <a:ext cx="1" cy="484278"/>
                </a:xfrm>
                <a:prstGeom prst="straightConnector1">
                  <a:avLst/>
                </a:prstGeom>
                <a:noFill/>
                <a:ln cap="flat" cmpd="sng" w="25400">
                  <a:solidFill>
                    <a:srgbClr val="065381"/>
                  </a:solidFill>
                  <a:prstDash val="solid"/>
                  <a:round/>
                  <a:headEnd len="sm" w="sm" type="none"/>
                  <a:tailEnd len="sm" w="sm" type="none"/>
                </a:ln>
              </p:spPr>
            </p:cxnSp>
            <p:sp>
              <p:nvSpPr>
                <p:cNvPr id="207" name="Google Shape;207;p12"/>
                <p:cNvSpPr/>
                <p:nvPr/>
              </p:nvSpPr>
              <p:spPr>
                <a:xfrm>
                  <a:off x="4193579" y="1001251"/>
                  <a:ext cx="1131622" cy="1140011"/>
                </a:xfrm>
                <a:prstGeom prst="ellipse">
                  <a:avLst/>
                </a:prstGeom>
                <a:solidFill>
                  <a:srgbClr val="525067"/>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8" name="Google Shape;208;p12"/>
                <p:cNvSpPr/>
                <p:nvPr/>
              </p:nvSpPr>
              <p:spPr>
                <a:xfrm>
                  <a:off x="6237732" y="1001251"/>
                  <a:ext cx="1134819" cy="1140011"/>
                </a:xfrm>
                <a:prstGeom prst="ellipse">
                  <a:avLst/>
                </a:prstGeom>
                <a:solidFill>
                  <a:srgbClr val="525067"/>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09" name="Google Shape;209;p12"/>
                <p:cNvSpPr/>
                <p:nvPr/>
              </p:nvSpPr>
              <p:spPr>
                <a:xfrm>
                  <a:off x="4059318" y="866377"/>
                  <a:ext cx="1403340"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10" name="Google Shape;210;p12"/>
                <p:cNvSpPr/>
                <p:nvPr/>
              </p:nvSpPr>
              <p:spPr>
                <a:xfrm>
                  <a:off x="6103472" y="866377"/>
                  <a:ext cx="1403340"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cxnSp>
              <p:nvCxnSpPr>
                <p:cNvPr id="211" name="Google Shape;211;p12"/>
                <p:cNvCxnSpPr/>
                <p:nvPr/>
              </p:nvCxnSpPr>
              <p:spPr>
                <a:xfrm flipH="1" rot="10800000">
                  <a:off x="4760988" y="382101"/>
                  <a:ext cx="1" cy="484278"/>
                </a:xfrm>
                <a:prstGeom prst="straightConnector1">
                  <a:avLst/>
                </a:prstGeom>
                <a:noFill/>
                <a:ln cap="flat" cmpd="sng" w="25400">
                  <a:solidFill>
                    <a:srgbClr val="065381"/>
                  </a:solidFill>
                  <a:prstDash val="solid"/>
                  <a:round/>
                  <a:headEnd len="sm" w="sm" type="none"/>
                  <a:tailEnd len="sm" w="sm" type="none"/>
                </a:ln>
              </p:spPr>
            </p:cxnSp>
            <p:sp>
              <p:nvSpPr>
                <p:cNvPr id="212" name="Google Shape;212;p12"/>
                <p:cNvSpPr/>
                <p:nvPr/>
              </p:nvSpPr>
              <p:spPr>
                <a:xfrm>
                  <a:off x="134260" y="1001251"/>
                  <a:ext cx="1131622" cy="1140011"/>
                </a:xfrm>
                <a:prstGeom prst="ellipse">
                  <a:avLst/>
                </a:prstGeom>
                <a:solidFill>
                  <a:srgbClr val="525067"/>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13" name="Google Shape;213;p12"/>
                <p:cNvSpPr/>
                <p:nvPr/>
              </p:nvSpPr>
              <p:spPr>
                <a:xfrm>
                  <a:off x="2178413" y="1001251"/>
                  <a:ext cx="1134820" cy="1140011"/>
                </a:xfrm>
                <a:prstGeom prst="ellipse">
                  <a:avLst/>
                </a:prstGeom>
                <a:solidFill>
                  <a:srgbClr val="525067"/>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14" name="Google Shape;214;p12"/>
                <p:cNvSpPr/>
                <p:nvPr/>
              </p:nvSpPr>
              <p:spPr>
                <a:xfrm>
                  <a:off x="0" y="866377"/>
                  <a:ext cx="1403339"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15" name="Google Shape;215;p12"/>
                <p:cNvSpPr/>
                <p:nvPr/>
              </p:nvSpPr>
              <p:spPr>
                <a:xfrm>
                  <a:off x="2044154" y="866377"/>
                  <a:ext cx="1403340"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cxnSp>
              <p:nvCxnSpPr>
                <p:cNvPr id="216" name="Google Shape;216;p12"/>
                <p:cNvCxnSpPr/>
                <p:nvPr/>
              </p:nvCxnSpPr>
              <p:spPr>
                <a:xfrm flipH="1" rot="10800000">
                  <a:off x="2745822" y="382101"/>
                  <a:ext cx="1" cy="484278"/>
                </a:xfrm>
                <a:prstGeom prst="straightConnector1">
                  <a:avLst/>
                </a:prstGeom>
                <a:noFill/>
                <a:ln cap="flat" cmpd="sng" w="25400">
                  <a:solidFill>
                    <a:srgbClr val="065381"/>
                  </a:solidFill>
                  <a:prstDash val="solid"/>
                  <a:round/>
                  <a:headEnd len="sm" w="sm" type="none"/>
                  <a:tailEnd len="sm" w="sm" type="none"/>
                </a:ln>
              </p:spPr>
            </p:cxnSp>
            <p:cxnSp>
              <p:nvCxnSpPr>
                <p:cNvPr id="217" name="Google Shape;217;p12"/>
                <p:cNvCxnSpPr/>
                <p:nvPr/>
              </p:nvCxnSpPr>
              <p:spPr>
                <a:xfrm rot="10800000">
                  <a:off x="711479" y="382101"/>
                  <a:ext cx="12154593" cy="1"/>
                </a:xfrm>
                <a:prstGeom prst="straightConnector1">
                  <a:avLst/>
                </a:prstGeom>
                <a:noFill/>
                <a:ln cap="flat" cmpd="sng" w="25400">
                  <a:solidFill>
                    <a:srgbClr val="065381"/>
                  </a:solidFill>
                  <a:prstDash val="solid"/>
                  <a:round/>
                  <a:headEnd len="sm" w="sm" type="none"/>
                  <a:tailEnd len="sm" w="sm" type="none"/>
                </a:ln>
              </p:spPr>
            </p:cxnSp>
            <p:sp>
              <p:nvSpPr>
                <p:cNvPr id="218" name="Google Shape;218;p12"/>
                <p:cNvSpPr/>
                <p:nvPr/>
              </p:nvSpPr>
              <p:spPr>
                <a:xfrm>
                  <a:off x="12312216" y="1001251"/>
                  <a:ext cx="1131622" cy="1140011"/>
                </a:xfrm>
                <a:prstGeom prst="ellipse">
                  <a:avLst/>
                </a:prstGeom>
                <a:solidFill>
                  <a:srgbClr val="436C6E"/>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19" name="Google Shape;219;p12"/>
                <p:cNvSpPr/>
                <p:nvPr/>
              </p:nvSpPr>
              <p:spPr>
                <a:xfrm>
                  <a:off x="12177955" y="866377"/>
                  <a:ext cx="1403340" cy="1409760"/>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cxnSp>
              <p:nvCxnSpPr>
                <p:cNvPr id="220" name="Google Shape;220;p12"/>
                <p:cNvCxnSpPr/>
                <p:nvPr/>
              </p:nvCxnSpPr>
              <p:spPr>
                <a:xfrm flipH="1" rot="10800000">
                  <a:off x="12879625" y="382101"/>
                  <a:ext cx="1" cy="484278"/>
                </a:xfrm>
                <a:prstGeom prst="straightConnector1">
                  <a:avLst/>
                </a:prstGeom>
                <a:noFill/>
                <a:ln cap="flat" cmpd="sng" w="25400">
                  <a:solidFill>
                    <a:srgbClr val="065381"/>
                  </a:solidFill>
                  <a:prstDash val="solid"/>
                  <a:round/>
                  <a:headEnd len="sm" w="sm" type="none"/>
                  <a:tailEnd len="sm" w="sm" type="none"/>
                </a:ln>
              </p:spPr>
            </p:cxnSp>
            <p:cxnSp>
              <p:nvCxnSpPr>
                <p:cNvPr id="221" name="Google Shape;221;p12"/>
                <p:cNvCxnSpPr/>
                <p:nvPr/>
              </p:nvCxnSpPr>
              <p:spPr>
                <a:xfrm flipH="1" rot="10800000">
                  <a:off x="8818709" y="382101"/>
                  <a:ext cx="1" cy="484278"/>
                </a:xfrm>
                <a:prstGeom prst="straightConnector1">
                  <a:avLst/>
                </a:prstGeom>
                <a:noFill/>
                <a:ln cap="flat" cmpd="sng" w="25400">
                  <a:solidFill>
                    <a:srgbClr val="065381"/>
                  </a:solidFill>
                  <a:prstDash val="solid"/>
                  <a:round/>
                  <a:headEnd len="sm" w="sm" type="none"/>
                  <a:tailEnd len="sm" w="sm" type="none"/>
                </a:ln>
              </p:spPr>
            </p:cxnSp>
          </p:grpSp>
        </p:grpSp>
        <p:sp>
          <p:nvSpPr>
            <p:cNvPr id="222" name="Google Shape;222;p12"/>
            <p:cNvSpPr/>
            <p:nvPr/>
          </p:nvSpPr>
          <p:spPr>
            <a:xfrm>
              <a:off x="6796433" y="170250"/>
              <a:ext cx="2405077" cy="1694718"/>
            </a:xfrm>
            <a:custGeom>
              <a:rect b="b" l="l" r="r" t="t"/>
              <a:pathLst>
                <a:path extrusionOk="0" h="20802" w="21158">
                  <a:moveTo>
                    <a:pt x="2802" y="6392"/>
                  </a:moveTo>
                  <a:cubicBezTo>
                    <a:pt x="3323" y="2159"/>
                    <a:pt x="6005" y="-555"/>
                    <a:pt x="8835" y="96"/>
                  </a:cubicBezTo>
                  <a:cubicBezTo>
                    <a:pt x="10176" y="422"/>
                    <a:pt x="11293" y="1399"/>
                    <a:pt x="12112" y="2810"/>
                  </a:cubicBezTo>
                  <a:cubicBezTo>
                    <a:pt x="13006" y="1399"/>
                    <a:pt x="14421" y="748"/>
                    <a:pt x="15762" y="1073"/>
                  </a:cubicBezTo>
                  <a:cubicBezTo>
                    <a:pt x="18071" y="1616"/>
                    <a:pt x="19635" y="4764"/>
                    <a:pt x="19262" y="8020"/>
                  </a:cubicBezTo>
                  <a:cubicBezTo>
                    <a:pt x="19188" y="8454"/>
                    <a:pt x="19114" y="8888"/>
                    <a:pt x="18965" y="9214"/>
                  </a:cubicBezTo>
                  <a:cubicBezTo>
                    <a:pt x="20454" y="10082"/>
                    <a:pt x="21348" y="12253"/>
                    <a:pt x="21125" y="14641"/>
                  </a:cubicBezTo>
                  <a:cubicBezTo>
                    <a:pt x="20827" y="17246"/>
                    <a:pt x="19039" y="19091"/>
                    <a:pt x="17251" y="18657"/>
                  </a:cubicBezTo>
                  <a:cubicBezTo>
                    <a:pt x="16954" y="18657"/>
                    <a:pt x="16656" y="18440"/>
                    <a:pt x="16432" y="18331"/>
                  </a:cubicBezTo>
                  <a:cubicBezTo>
                    <a:pt x="15464" y="19634"/>
                    <a:pt x="14123" y="20285"/>
                    <a:pt x="12708" y="19960"/>
                  </a:cubicBezTo>
                  <a:cubicBezTo>
                    <a:pt x="12038" y="19851"/>
                    <a:pt x="11442" y="19417"/>
                    <a:pt x="10920" y="18983"/>
                  </a:cubicBezTo>
                  <a:cubicBezTo>
                    <a:pt x="9878" y="20394"/>
                    <a:pt x="8388" y="21045"/>
                    <a:pt x="6824" y="20719"/>
                  </a:cubicBezTo>
                  <a:cubicBezTo>
                    <a:pt x="4887" y="20285"/>
                    <a:pt x="3472" y="18223"/>
                    <a:pt x="2951" y="15618"/>
                  </a:cubicBezTo>
                  <a:cubicBezTo>
                    <a:pt x="2876" y="15618"/>
                    <a:pt x="2727" y="15618"/>
                    <a:pt x="2653" y="15618"/>
                  </a:cubicBezTo>
                  <a:cubicBezTo>
                    <a:pt x="940" y="15184"/>
                    <a:pt x="-252" y="12796"/>
                    <a:pt x="46" y="10191"/>
                  </a:cubicBezTo>
                  <a:cubicBezTo>
                    <a:pt x="269" y="8128"/>
                    <a:pt x="1387" y="6609"/>
                    <a:pt x="2802" y="6392"/>
                  </a:cubicBezTo>
                  <a:close/>
                </a:path>
              </a:pathLst>
            </a:custGeom>
            <a:solidFill>
              <a:srgbClr val="8CAED8"/>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223" name="Google Shape;223;p12"/>
            <p:cNvGrpSpPr/>
            <p:nvPr/>
          </p:nvGrpSpPr>
          <p:grpSpPr>
            <a:xfrm>
              <a:off x="6969648" y="4838978"/>
              <a:ext cx="2164170" cy="2050848"/>
              <a:chOff x="0" y="0"/>
              <a:chExt cx="2164168" cy="2050847"/>
            </a:xfrm>
          </p:grpSpPr>
          <p:sp>
            <p:nvSpPr>
              <p:cNvPr id="224" name="Google Shape;224;p12"/>
              <p:cNvSpPr/>
              <p:nvPr/>
            </p:nvSpPr>
            <p:spPr>
              <a:xfrm>
                <a:off x="207050" y="196208"/>
                <a:ext cx="1745137" cy="1658431"/>
              </a:xfrm>
              <a:prstGeom prst="ellipse">
                <a:avLst/>
              </a:prstGeom>
              <a:solidFill>
                <a:srgbClr val="323E4E"/>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25" name="Google Shape;225;p12"/>
              <p:cNvSpPr/>
              <p:nvPr/>
            </p:nvSpPr>
            <p:spPr>
              <a:xfrm>
                <a:off x="0" y="0"/>
                <a:ext cx="2164168" cy="2050847"/>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nvGrpSpPr>
            <p:cNvPr id="226" name="Google Shape;226;p12"/>
            <p:cNvGrpSpPr/>
            <p:nvPr/>
          </p:nvGrpSpPr>
          <p:grpSpPr>
            <a:xfrm>
              <a:off x="6969648" y="2345434"/>
              <a:ext cx="2164170" cy="2050849"/>
              <a:chOff x="0" y="0"/>
              <a:chExt cx="2164168" cy="2050847"/>
            </a:xfrm>
          </p:grpSpPr>
          <p:sp>
            <p:nvSpPr>
              <p:cNvPr id="227" name="Google Shape;227;p12"/>
              <p:cNvSpPr/>
              <p:nvPr/>
            </p:nvSpPr>
            <p:spPr>
              <a:xfrm>
                <a:off x="207050" y="196208"/>
                <a:ext cx="1745137" cy="1658431"/>
              </a:xfrm>
              <a:prstGeom prst="ellipse">
                <a:avLst/>
              </a:prstGeom>
              <a:solidFill>
                <a:srgbClr val="3D698F"/>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28" name="Google Shape;228;p12"/>
              <p:cNvSpPr/>
              <p:nvPr/>
            </p:nvSpPr>
            <p:spPr>
              <a:xfrm>
                <a:off x="0" y="0"/>
                <a:ext cx="2164168" cy="2050847"/>
              </a:xfrm>
              <a:prstGeom prst="ellipse">
                <a:avLst/>
              </a:pr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414042"/>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229" name="Google Shape;229;p12"/>
            <p:cNvSpPr/>
            <p:nvPr/>
          </p:nvSpPr>
          <p:spPr>
            <a:xfrm>
              <a:off x="6567321" y="-1"/>
              <a:ext cx="2838293" cy="1999980"/>
            </a:xfrm>
            <a:custGeom>
              <a:rect b="b" l="l" r="r" t="t"/>
              <a:pathLst>
                <a:path extrusionOk="0" h="20802" w="21158">
                  <a:moveTo>
                    <a:pt x="2802" y="6392"/>
                  </a:moveTo>
                  <a:cubicBezTo>
                    <a:pt x="3323" y="2159"/>
                    <a:pt x="6005" y="-555"/>
                    <a:pt x="8835" y="96"/>
                  </a:cubicBezTo>
                  <a:cubicBezTo>
                    <a:pt x="10176" y="422"/>
                    <a:pt x="11293" y="1399"/>
                    <a:pt x="12112" y="2810"/>
                  </a:cubicBezTo>
                  <a:cubicBezTo>
                    <a:pt x="13006" y="1399"/>
                    <a:pt x="14421" y="748"/>
                    <a:pt x="15762" y="1073"/>
                  </a:cubicBezTo>
                  <a:cubicBezTo>
                    <a:pt x="18071" y="1616"/>
                    <a:pt x="19635" y="4764"/>
                    <a:pt x="19262" y="8020"/>
                  </a:cubicBezTo>
                  <a:cubicBezTo>
                    <a:pt x="19188" y="8454"/>
                    <a:pt x="19114" y="8888"/>
                    <a:pt x="18965" y="9214"/>
                  </a:cubicBezTo>
                  <a:cubicBezTo>
                    <a:pt x="20454" y="10082"/>
                    <a:pt x="21348" y="12253"/>
                    <a:pt x="21125" y="14641"/>
                  </a:cubicBezTo>
                  <a:cubicBezTo>
                    <a:pt x="20827" y="17246"/>
                    <a:pt x="19039" y="19091"/>
                    <a:pt x="17251" y="18657"/>
                  </a:cubicBezTo>
                  <a:cubicBezTo>
                    <a:pt x="16954" y="18657"/>
                    <a:pt x="16656" y="18440"/>
                    <a:pt x="16432" y="18331"/>
                  </a:cubicBezTo>
                  <a:cubicBezTo>
                    <a:pt x="15464" y="19634"/>
                    <a:pt x="14123" y="20285"/>
                    <a:pt x="12708" y="19960"/>
                  </a:cubicBezTo>
                  <a:cubicBezTo>
                    <a:pt x="12038" y="19851"/>
                    <a:pt x="11442" y="19417"/>
                    <a:pt x="10920" y="18983"/>
                  </a:cubicBezTo>
                  <a:cubicBezTo>
                    <a:pt x="9878" y="20394"/>
                    <a:pt x="8388" y="21045"/>
                    <a:pt x="6824" y="20719"/>
                  </a:cubicBezTo>
                  <a:cubicBezTo>
                    <a:pt x="4887" y="20285"/>
                    <a:pt x="3472" y="18223"/>
                    <a:pt x="2951" y="15618"/>
                  </a:cubicBezTo>
                  <a:cubicBezTo>
                    <a:pt x="2876" y="15618"/>
                    <a:pt x="2727" y="15618"/>
                    <a:pt x="2653" y="15618"/>
                  </a:cubicBezTo>
                  <a:cubicBezTo>
                    <a:pt x="940" y="15184"/>
                    <a:pt x="-252" y="12796"/>
                    <a:pt x="46" y="10191"/>
                  </a:cubicBezTo>
                  <a:cubicBezTo>
                    <a:pt x="269" y="8128"/>
                    <a:pt x="1387" y="6609"/>
                    <a:pt x="2802" y="6392"/>
                  </a:cubicBezTo>
                  <a:close/>
                </a:path>
              </a:pathLst>
            </a:custGeom>
            <a:noFill/>
            <a:ln cap="flat" cmpd="sng" w="15875">
              <a:solidFill>
                <a:srgbClr val="065381"/>
              </a:solidFill>
              <a:prstDash val="solid"/>
              <a:round/>
              <a:headEnd len="sm" w="sm" type="none"/>
              <a:tailEnd len="sm" w="sm" type="none"/>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p:txBody>
        </p:sp>
        <p:cxnSp>
          <p:nvCxnSpPr>
            <p:cNvPr id="230" name="Google Shape;230;p12"/>
            <p:cNvCxnSpPr/>
            <p:nvPr/>
          </p:nvCxnSpPr>
          <p:spPr>
            <a:xfrm flipH="1" rot="10800000">
              <a:off x="8039562" y="4415018"/>
              <a:ext cx="1" cy="405225"/>
            </a:xfrm>
            <a:prstGeom prst="straightConnector1">
              <a:avLst/>
            </a:prstGeom>
            <a:noFill/>
            <a:ln cap="flat" cmpd="sng" w="25400">
              <a:solidFill>
                <a:srgbClr val="065381"/>
              </a:solidFill>
              <a:prstDash val="solid"/>
              <a:round/>
              <a:headEnd len="sm" w="sm" type="none"/>
              <a:tailEnd len="sm" w="sm" type="none"/>
            </a:ln>
          </p:spPr>
        </p:cxnSp>
        <p:sp>
          <p:nvSpPr>
            <p:cNvPr id="231" name="Google Shape;231;p12"/>
            <p:cNvSpPr txBox="1"/>
            <p:nvPr/>
          </p:nvSpPr>
          <p:spPr>
            <a:xfrm>
              <a:off x="9451" y="2430842"/>
              <a:ext cx="6383507" cy="2314889"/>
            </a:xfrm>
            <a:prstGeom prst="rect">
              <a:avLst/>
            </a:prstGeom>
            <a:noFill/>
            <a:ln>
              <a:noFill/>
            </a:ln>
          </p:spPr>
          <p:txBody>
            <a:bodyPr anchorCtr="0" anchor="t" bIns="45700" lIns="45700" spcFirstLastPara="1" rIns="45700" wrap="square" tIns="45700">
              <a:noAutofit/>
            </a:bodyPr>
            <a:lstStyle/>
            <a:p>
              <a:pPr indent="0" lvl="0" marL="0" marR="0" rtl="0" algn="r">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User interface / login node</a:t>
              </a:r>
              <a:endParaRPr/>
            </a:p>
            <a:p>
              <a:pPr indent="0" lvl="0" marL="0" marR="0" rtl="0" algn="r">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Modules / applications</a:t>
              </a:r>
              <a:endParaRPr/>
            </a:p>
            <a:p>
              <a:pPr indent="0" lvl="0" marL="0" marR="0" rtl="0" algn="r">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Libraries</a:t>
              </a:r>
              <a:endParaRPr/>
            </a:p>
            <a:p>
              <a:pPr indent="0" lvl="0" marL="0" marR="0" rtl="0" algn="r">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Access to storage</a:t>
              </a:r>
              <a:endParaRPr b="0" i="0" sz="1200" u="none" cap="none" strike="noStrike">
                <a:solidFill>
                  <a:srgbClr val="000000"/>
                </a:solidFill>
                <a:latin typeface="Times"/>
                <a:ea typeface="Times"/>
                <a:cs typeface="Times"/>
                <a:sym typeface="Times"/>
              </a:endParaRPr>
            </a:p>
          </p:txBody>
        </p:sp>
        <p:sp>
          <p:nvSpPr>
            <p:cNvPr id="232" name="Google Shape;232;p12"/>
            <p:cNvSpPr txBox="1"/>
            <p:nvPr/>
          </p:nvSpPr>
          <p:spPr>
            <a:xfrm>
              <a:off x="9576058" y="5281378"/>
              <a:ext cx="6383507" cy="1115249"/>
            </a:xfrm>
            <a:prstGeom prst="rect">
              <a:avLst/>
            </a:prstGeom>
            <a:noFill/>
            <a:ln>
              <a:noFill/>
            </a:ln>
          </p:spPr>
          <p:txBody>
            <a:bodyPr anchorCtr="0" anchor="t" bIns="45700" lIns="45700" spcFirstLastPara="1" rIns="45700" wrap="square" tIns="45700">
              <a:noAutofit/>
            </a:bodyPr>
            <a:lstStyle/>
            <a:p>
              <a:pPr indent="0" lvl="0" marL="0" marR="0" rtl="0" algn="l">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High speed network switch</a:t>
              </a:r>
              <a:endParaRPr/>
            </a:p>
            <a:p>
              <a:pPr indent="0" lvl="0" marL="0" marR="0" rtl="0" algn="l">
                <a:lnSpc>
                  <a:spcPct val="13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Cluster middleware</a:t>
              </a:r>
              <a:endParaRPr b="0" i="0" sz="1200" u="none" cap="none" strike="noStrike">
                <a:solidFill>
                  <a:srgbClr val="000000"/>
                </a:solidFill>
                <a:latin typeface="Times"/>
                <a:ea typeface="Times"/>
                <a:cs typeface="Times"/>
                <a:sym typeface="Times"/>
              </a:endParaRPr>
            </a:p>
          </p:txBody>
        </p:sp>
        <p:sp>
          <p:nvSpPr>
            <p:cNvPr id="233" name="Google Shape;233;p12"/>
            <p:cNvSpPr/>
            <p:nvPr/>
          </p:nvSpPr>
          <p:spPr>
            <a:xfrm>
              <a:off x="7484230" y="515371"/>
              <a:ext cx="1004475" cy="1004476"/>
            </a:xfrm>
            <a:custGeom>
              <a:rect b="b" l="l" r="r" t="t"/>
              <a:pathLst>
                <a:path extrusionOk="0" h="21600" w="21600">
                  <a:moveTo>
                    <a:pt x="11056" y="0"/>
                  </a:moveTo>
                  <a:cubicBezTo>
                    <a:pt x="5050" y="0"/>
                    <a:pt x="0" y="5016"/>
                    <a:pt x="0" y="11056"/>
                  </a:cubicBezTo>
                  <a:cubicBezTo>
                    <a:pt x="0" y="16584"/>
                    <a:pt x="5050" y="21600"/>
                    <a:pt x="11056" y="21600"/>
                  </a:cubicBezTo>
                  <a:cubicBezTo>
                    <a:pt x="16584" y="21600"/>
                    <a:pt x="21600" y="16584"/>
                    <a:pt x="21600" y="11056"/>
                  </a:cubicBezTo>
                  <a:cubicBezTo>
                    <a:pt x="21600" y="5016"/>
                    <a:pt x="16584" y="0"/>
                    <a:pt x="11056" y="0"/>
                  </a:cubicBezTo>
                  <a:close/>
                  <a:moveTo>
                    <a:pt x="18597" y="5528"/>
                  </a:moveTo>
                  <a:cubicBezTo>
                    <a:pt x="19587" y="7029"/>
                    <a:pt x="20099" y="8565"/>
                    <a:pt x="20099" y="10032"/>
                  </a:cubicBezTo>
                  <a:cubicBezTo>
                    <a:pt x="15082" y="10032"/>
                    <a:pt x="15082" y="10032"/>
                    <a:pt x="15082" y="10032"/>
                  </a:cubicBezTo>
                  <a:cubicBezTo>
                    <a:pt x="15082" y="9043"/>
                    <a:pt x="14571" y="7541"/>
                    <a:pt x="14571" y="6552"/>
                  </a:cubicBezTo>
                  <a:cubicBezTo>
                    <a:pt x="16072" y="6552"/>
                    <a:pt x="17608" y="6040"/>
                    <a:pt x="18597" y="5528"/>
                  </a:cubicBezTo>
                  <a:close/>
                  <a:moveTo>
                    <a:pt x="17608" y="4538"/>
                  </a:moveTo>
                  <a:cubicBezTo>
                    <a:pt x="16584" y="5016"/>
                    <a:pt x="15594" y="5016"/>
                    <a:pt x="14059" y="5016"/>
                  </a:cubicBezTo>
                  <a:cubicBezTo>
                    <a:pt x="14059" y="4027"/>
                    <a:pt x="13581" y="3037"/>
                    <a:pt x="13069" y="2013"/>
                  </a:cubicBezTo>
                  <a:cubicBezTo>
                    <a:pt x="15082" y="2013"/>
                    <a:pt x="16584" y="3037"/>
                    <a:pt x="17608" y="4538"/>
                  </a:cubicBezTo>
                  <a:close/>
                  <a:moveTo>
                    <a:pt x="8053" y="10032"/>
                  </a:moveTo>
                  <a:cubicBezTo>
                    <a:pt x="8053" y="9043"/>
                    <a:pt x="8565" y="8053"/>
                    <a:pt x="8565" y="6552"/>
                  </a:cubicBezTo>
                  <a:cubicBezTo>
                    <a:pt x="9555" y="7029"/>
                    <a:pt x="10066" y="7029"/>
                    <a:pt x="11056" y="7029"/>
                  </a:cubicBezTo>
                  <a:cubicBezTo>
                    <a:pt x="11568" y="7029"/>
                    <a:pt x="12591" y="7029"/>
                    <a:pt x="13069" y="6552"/>
                  </a:cubicBezTo>
                  <a:cubicBezTo>
                    <a:pt x="13581" y="8053"/>
                    <a:pt x="13581" y="9043"/>
                    <a:pt x="13581" y="10032"/>
                  </a:cubicBezTo>
                  <a:lnTo>
                    <a:pt x="8053" y="10032"/>
                  </a:lnTo>
                  <a:close/>
                  <a:moveTo>
                    <a:pt x="13581" y="11568"/>
                  </a:moveTo>
                  <a:cubicBezTo>
                    <a:pt x="13581" y="12557"/>
                    <a:pt x="13581" y="14059"/>
                    <a:pt x="13069" y="15082"/>
                  </a:cubicBezTo>
                  <a:cubicBezTo>
                    <a:pt x="12591" y="15082"/>
                    <a:pt x="11568" y="15082"/>
                    <a:pt x="11056" y="15082"/>
                  </a:cubicBezTo>
                  <a:cubicBezTo>
                    <a:pt x="10066" y="15082"/>
                    <a:pt x="9555" y="15082"/>
                    <a:pt x="8565" y="15082"/>
                  </a:cubicBezTo>
                  <a:cubicBezTo>
                    <a:pt x="8565" y="14059"/>
                    <a:pt x="8053" y="12557"/>
                    <a:pt x="8053" y="11568"/>
                  </a:cubicBezTo>
                  <a:lnTo>
                    <a:pt x="13581" y="11568"/>
                  </a:lnTo>
                  <a:close/>
                  <a:moveTo>
                    <a:pt x="10066" y="1501"/>
                  </a:moveTo>
                  <a:cubicBezTo>
                    <a:pt x="10578" y="1501"/>
                    <a:pt x="10578" y="1501"/>
                    <a:pt x="11056" y="1501"/>
                  </a:cubicBezTo>
                  <a:lnTo>
                    <a:pt x="11568" y="1501"/>
                  </a:lnTo>
                  <a:cubicBezTo>
                    <a:pt x="12080" y="2525"/>
                    <a:pt x="12591" y="4027"/>
                    <a:pt x="13069" y="5528"/>
                  </a:cubicBezTo>
                  <a:cubicBezTo>
                    <a:pt x="12080" y="5528"/>
                    <a:pt x="11568" y="5528"/>
                    <a:pt x="11056" y="5528"/>
                  </a:cubicBezTo>
                  <a:cubicBezTo>
                    <a:pt x="10066" y="5528"/>
                    <a:pt x="9555" y="5528"/>
                    <a:pt x="9043" y="5528"/>
                  </a:cubicBezTo>
                  <a:cubicBezTo>
                    <a:pt x="9043" y="4027"/>
                    <a:pt x="9555" y="2525"/>
                    <a:pt x="10066" y="1501"/>
                  </a:cubicBezTo>
                  <a:close/>
                  <a:moveTo>
                    <a:pt x="8565" y="2013"/>
                  </a:moveTo>
                  <a:cubicBezTo>
                    <a:pt x="8053" y="3037"/>
                    <a:pt x="7541" y="4027"/>
                    <a:pt x="7541" y="5016"/>
                  </a:cubicBezTo>
                  <a:cubicBezTo>
                    <a:pt x="6552" y="5016"/>
                    <a:pt x="5050" y="5016"/>
                    <a:pt x="4027" y="4538"/>
                  </a:cubicBezTo>
                  <a:cubicBezTo>
                    <a:pt x="5050" y="3037"/>
                    <a:pt x="7064" y="2013"/>
                    <a:pt x="8565" y="2013"/>
                  </a:cubicBezTo>
                  <a:close/>
                  <a:moveTo>
                    <a:pt x="3037" y="5528"/>
                  </a:moveTo>
                  <a:cubicBezTo>
                    <a:pt x="4538" y="6040"/>
                    <a:pt x="6040" y="6552"/>
                    <a:pt x="7064" y="6552"/>
                  </a:cubicBezTo>
                  <a:cubicBezTo>
                    <a:pt x="7064" y="7541"/>
                    <a:pt x="7064" y="9043"/>
                    <a:pt x="7064" y="10032"/>
                  </a:cubicBezTo>
                  <a:cubicBezTo>
                    <a:pt x="1501" y="10032"/>
                    <a:pt x="1501" y="10032"/>
                    <a:pt x="1501" y="10032"/>
                  </a:cubicBezTo>
                  <a:cubicBezTo>
                    <a:pt x="1501" y="8565"/>
                    <a:pt x="2013" y="7029"/>
                    <a:pt x="3037" y="5528"/>
                  </a:cubicBezTo>
                  <a:close/>
                  <a:moveTo>
                    <a:pt x="3037" y="16072"/>
                  </a:moveTo>
                  <a:cubicBezTo>
                    <a:pt x="2013" y="14571"/>
                    <a:pt x="1501" y="13069"/>
                    <a:pt x="1501" y="11568"/>
                  </a:cubicBezTo>
                  <a:cubicBezTo>
                    <a:pt x="7064" y="11568"/>
                    <a:pt x="7064" y="11568"/>
                    <a:pt x="7064" y="11568"/>
                  </a:cubicBezTo>
                  <a:cubicBezTo>
                    <a:pt x="7064" y="12557"/>
                    <a:pt x="7064" y="14059"/>
                    <a:pt x="7064" y="15082"/>
                  </a:cubicBezTo>
                  <a:cubicBezTo>
                    <a:pt x="6040" y="15594"/>
                    <a:pt x="4538" y="15594"/>
                    <a:pt x="3037" y="16072"/>
                  </a:cubicBezTo>
                  <a:close/>
                  <a:moveTo>
                    <a:pt x="4027" y="17096"/>
                  </a:moveTo>
                  <a:cubicBezTo>
                    <a:pt x="5050" y="17096"/>
                    <a:pt x="6552" y="16584"/>
                    <a:pt x="7541" y="16584"/>
                  </a:cubicBezTo>
                  <a:cubicBezTo>
                    <a:pt x="7541" y="17573"/>
                    <a:pt x="8053" y="19109"/>
                    <a:pt x="8565" y="20099"/>
                  </a:cubicBezTo>
                  <a:cubicBezTo>
                    <a:pt x="7064" y="19587"/>
                    <a:pt x="5050" y="18597"/>
                    <a:pt x="4027" y="17096"/>
                  </a:cubicBezTo>
                  <a:close/>
                  <a:moveTo>
                    <a:pt x="11568" y="20099"/>
                  </a:moveTo>
                  <a:lnTo>
                    <a:pt x="11056" y="20099"/>
                  </a:lnTo>
                  <a:cubicBezTo>
                    <a:pt x="10578" y="20099"/>
                    <a:pt x="10578" y="20099"/>
                    <a:pt x="10066" y="20099"/>
                  </a:cubicBezTo>
                  <a:cubicBezTo>
                    <a:pt x="9555" y="19109"/>
                    <a:pt x="9043" y="17573"/>
                    <a:pt x="9043" y="16072"/>
                  </a:cubicBezTo>
                  <a:cubicBezTo>
                    <a:pt x="9555" y="16072"/>
                    <a:pt x="10066" y="16072"/>
                    <a:pt x="11056" y="16072"/>
                  </a:cubicBezTo>
                  <a:cubicBezTo>
                    <a:pt x="11568" y="16072"/>
                    <a:pt x="12080" y="16072"/>
                    <a:pt x="13069" y="16072"/>
                  </a:cubicBezTo>
                  <a:cubicBezTo>
                    <a:pt x="12591" y="17573"/>
                    <a:pt x="12080" y="19109"/>
                    <a:pt x="11568" y="20099"/>
                  </a:cubicBezTo>
                  <a:close/>
                  <a:moveTo>
                    <a:pt x="13069" y="20099"/>
                  </a:moveTo>
                  <a:cubicBezTo>
                    <a:pt x="13581" y="19109"/>
                    <a:pt x="14059" y="17573"/>
                    <a:pt x="14059" y="16584"/>
                  </a:cubicBezTo>
                  <a:cubicBezTo>
                    <a:pt x="15594" y="16584"/>
                    <a:pt x="16584" y="17096"/>
                    <a:pt x="17608" y="17096"/>
                  </a:cubicBezTo>
                  <a:cubicBezTo>
                    <a:pt x="16584" y="18597"/>
                    <a:pt x="15082" y="19587"/>
                    <a:pt x="13069" y="20099"/>
                  </a:cubicBezTo>
                  <a:close/>
                  <a:moveTo>
                    <a:pt x="18597" y="16072"/>
                  </a:moveTo>
                  <a:cubicBezTo>
                    <a:pt x="17608" y="15594"/>
                    <a:pt x="16072" y="15594"/>
                    <a:pt x="14571" y="15082"/>
                  </a:cubicBezTo>
                  <a:cubicBezTo>
                    <a:pt x="14571" y="14059"/>
                    <a:pt x="15082" y="12557"/>
                    <a:pt x="15082" y="11568"/>
                  </a:cubicBezTo>
                  <a:cubicBezTo>
                    <a:pt x="20099" y="11568"/>
                    <a:pt x="20099" y="11568"/>
                    <a:pt x="20099" y="11568"/>
                  </a:cubicBezTo>
                  <a:cubicBezTo>
                    <a:pt x="20099" y="13069"/>
                    <a:pt x="19587" y="14571"/>
                    <a:pt x="18597" y="16072"/>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34" name="Google Shape;234;p12"/>
            <p:cNvSpPr/>
            <p:nvPr/>
          </p:nvSpPr>
          <p:spPr>
            <a:xfrm>
              <a:off x="7501608" y="879964"/>
              <a:ext cx="969719" cy="240051"/>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35" name="Google Shape;235;p12"/>
            <p:cNvSpPr txBox="1"/>
            <p:nvPr/>
          </p:nvSpPr>
          <p:spPr>
            <a:xfrm>
              <a:off x="7641199" y="793692"/>
              <a:ext cx="690537" cy="387588"/>
            </a:xfrm>
            <a:prstGeom prst="rect">
              <a:avLst/>
            </a:prstGeom>
            <a:noFill/>
            <a:ln>
              <a:noFill/>
            </a:ln>
          </p:spPr>
          <p:txBody>
            <a:bodyPr anchorCtr="0" anchor="ctr" bIns="50800" lIns="50800" spcFirstLastPara="1" rIns="50800" wrap="square" tIns="50800">
              <a:noAutofit/>
            </a:bodyPr>
            <a:lstStyle/>
            <a:p>
              <a:pPr indent="0" lvl="0" marL="0" marR="0" rtl="0" algn="l">
                <a:lnSpc>
                  <a:spcPct val="100000"/>
                </a:lnSpc>
                <a:spcBef>
                  <a:spcPts val="0"/>
                </a:spcBef>
                <a:spcAft>
                  <a:spcPts val="0"/>
                </a:spcAft>
                <a:buClr>
                  <a:srgbClr val="000000"/>
                </a:buClr>
                <a:buSzPts val="2000"/>
                <a:buFont typeface="Merriweather Sans"/>
                <a:buNone/>
              </a:pPr>
              <a:r>
                <a:rPr b="0" i="0" lang="en-US" sz="2000" u="none" cap="none" strike="noStrike">
                  <a:solidFill>
                    <a:srgbClr val="000000"/>
                  </a:solidFill>
                  <a:latin typeface="Merriweather Sans"/>
                  <a:ea typeface="Merriweather Sans"/>
                  <a:cs typeface="Merriweather Sans"/>
                  <a:sym typeface="Merriweather Sans"/>
                </a:rPr>
                <a:t>www</a:t>
              </a:r>
              <a:endParaRPr/>
            </a:p>
          </p:txBody>
        </p:sp>
        <p:sp>
          <p:nvSpPr>
            <p:cNvPr id="236" name="Google Shape;236;p12"/>
            <p:cNvSpPr txBox="1"/>
            <p:nvPr/>
          </p:nvSpPr>
          <p:spPr>
            <a:xfrm>
              <a:off x="3430586" y="6807879"/>
              <a:ext cx="2853921" cy="690152"/>
            </a:xfrm>
            <a:prstGeom prst="rect">
              <a:avLst/>
            </a:prstGeom>
            <a:noFill/>
            <a:ln>
              <a:noFill/>
            </a:ln>
          </p:spPr>
          <p:txBody>
            <a:bodyPr anchorCtr="0" anchor="t" bIns="45700" lIns="45700" spcFirstLastPara="1" rIns="45700" wrap="square" tIns="45700">
              <a:noAutofit/>
            </a:bodyPr>
            <a:lstStyle/>
            <a:p>
              <a:pPr indent="0" lvl="0" marL="0" marR="0" rtl="0" algn="r">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Compute Nodes</a:t>
              </a:r>
              <a:endParaRPr b="0" i="0" sz="1200" u="none" cap="none" strike="noStrike">
                <a:solidFill>
                  <a:srgbClr val="000000"/>
                </a:solidFill>
                <a:latin typeface="Times"/>
                <a:ea typeface="Times"/>
                <a:cs typeface="Times"/>
                <a:sym typeface="Times"/>
              </a:endParaRPr>
            </a:p>
          </p:txBody>
        </p:sp>
        <p:sp>
          <p:nvSpPr>
            <p:cNvPr id="237" name="Google Shape;237;p12"/>
            <p:cNvSpPr txBox="1"/>
            <p:nvPr/>
          </p:nvSpPr>
          <p:spPr>
            <a:xfrm>
              <a:off x="12339692" y="6807879"/>
              <a:ext cx="1382052" cy="690152"/>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Storage</a:t>
              </a:r>
              <a:endParaRPr b="0" i="0" sz="1200" u="none" cap="none" strike="noStrike">
                <a:solidFill>
                  <a:srgbClr val="000000"/>
                </a:solidFill>
                <a:latin typeface="Times"/>
                <a:ea typeface="Times"/>
                <a:cs typeface="Times"/>
                <a:sym typeface="Times"/>
              </a:endParaRPr>
            </a:p>
          </p:txBody>
        </p:sp>
        <p:sp>
          <p:nvSpPr>
            <p:cNvPr id="238" name="Google Shape;238;p12"/>
            <p:cNvSpPr/>
            <p:nvPr/>
          </p:nvSpPr>
          <p:spPr>
            <a:xfrm>
              <a:off x="7725429" y="3129624"/>
              <a:ext cx="791720" cy="731836"/>
            </a:xfrm>
            <a:custGeom>
              <a:rect b="b" l="l" r="r" t="t"/>
              <a:pathLst>
                <a:path extrusionOk="0" h="21600" w="21600">
                  <a:moveTo>
                    <a:pt x="20250" y="15916"/>
                  </a:moveTo>
                  <a:cubicBezTo>
                    <a:pt x="20250" y="14684"/>
                    <a:pt x="19322" y="13642"/>
                    <a:pt x="18225" y="13642"/>
                  </a:cubicBezTo>
                  <a:cubicBezTo>
                    <a:pt x="17128" y="13642"/>
                    <a:pt x="16200" y="14684"/>
                    <a:pt x="16200" y="15916"/>
                  </a:cubicBezTo>
                  <a:cubicBezTo>
                    <a:pt x="15103" y="15916"/>
                    <a:pt x="14175" y="16958"/>
                    <a:pt x="14175" y="18189"/>
                  </a:cubicBezTo>
                  <a:cubicBezTo>
                    <a:pt x="14175" y="18474"/>
                    <a:pt x="14259" y="18663"/>
                    <a:pt x="14259" y="18947"/>
                  </a:cubicBezTo>
                  <a:cubicBezTo>
                    <a:pt x="1013" y="18947"/>
                    <a:pt x="1013" y="18947"/>
                    <a:pt x="1013" y="18947"/>
                  </a:cubicBezTo>
                  <a:cubicBezTo>
                    <a:pt x="422" y="18947"/>
                    <a:pt x="0" y="18474"/>
                    <a:pt x="0" y="17811"/>
                  </a:cubicBezTo>
                  <a:cubicBezTo>
                    <a:pt x="0" y="16295"/>
                    <a:pt x="0" y="16295"/>
                    <a:pt x="0" y="16295"/>
                  </a:cubicBezTo>
                  <a:cubicBezTo>
                    <a:pt x="0" y="14400"/>
                    <a:pt x="0" y="14400"/>
                    <a:pt x="0" y="14400"/>
                  </a:cubicBezTo>
                  <a:cubicBezTo>
                    <a:pt x="0" y="12884"/>
                    <a:pt x="0" y="12884"/>
                    <a:pt x="0" y="12884"/>
                  </a:cubicBezTo>
                  <a:cubicBezTo>
                    <a:pt x="0" y="10989"/>
                    <a:pt x="0" y="10989"/>
                    <a:pt x="0" y="10989"/>
                  </a:cubicBezTo>
                  <a:cubicBezTo>
                    <a:pt x="0" y="9474"/>
                    <a:pt x="0" y="9474"/>
                    <a:pt x="0" y="9474"/>
                  </a:cubicBezTo>
                  <a:cubicBezTo>
                    <a:pt x="0" y="5684"/>
                    <a:pt x="0" y="5684"/>
                    <a:pt x="0" y="5684"/>
                  </a:cubicBezTo>
                  <a:cubicBezTo>
                    <a:pt x="21600" y="5684"/>
                    <a:pt x="21600" y="5684"/>
                    <a:pt x="21600" y="5684"/>
                  </a:cubicBezTo>
                  <a:cubicBezTo>
                    <a:pt x="21600" y="9474"/>
                    <a:pt x="21600" y="9474"/>
                    <a:pt x="21600" y="9474"/>
                  </a:cubicBezTo>
                  <a:cubicBezTo>
                    <a:pt x="21600" y="10989"/>
                    <a:pt x="21600" y="10989"/>
                    <a:pt x="21600" y="10989"/>
                  </a:cubicBezTo>
                  <a:cubicBezTo>
                    <a:pt x="21600" y="12884"/>
                    <a:pt x="21600" y="12884"/>
                    <a:pt x="21600" y="12884"/>
                  </a:cubicBezTo>
                  <a:cubicBezTo>
                    <a:pt x="21600" y="14400"/>
                    <a:pt x="21600" y="14400"/>
                    <a:pt x="21600" y="14400"/>
                  </a:cubicBezTo>
                  <a:cubicBezTo>
                    <a:pt x="21600" y="16295"/>
                    <a:pt x="21600" y="16295"/>
                    <a:pt x="21600" y="16295"/>
                  </a:cubicBezTo>
                  <a:cubicBezTo>
                    <a:pt x="21600" y="16484"/>
                    <a:pt x="21600" y="16484"/>
                    <a:pt x="21600" y="16484"/>
                  </a:cubicBezTo>
                  <a:cubicBezTo>
                    <a:pt x="21262" y="16105"/>
                    <a:pt x="20756" y="15916"/>
                    <a:pt x="20250" y="15916"/>
                  </a:cubicBezTo>
                  <a:moveTo>
                    <a:pt x="0" y="3411"/>
                  </a:moveTo>
                  <a:cubicBezTo>
                    <a:pt x="0" y="2653"/>
                    <a:pt x="0" y="2653"/>
                    <a:pt x="0" y="2653"/>
                  </a:cubicBezTo>
                  <a:cubicBezTo>
                    <a:pt x="0" y="1137"/>
                    <a:pt x="0" y="1137"/>
                    <a:pt x="0" y="1137"/>
                  </a:cubicBezTo>
                  <a:cubicBezTo>
                    <a:pt x="0" y="474"/>
                    <a:pt x="422" y="0"/>
                    <a:pt x="1013" y="0"/>
                  </a:cubicBezTo>
                  <a:cubicBezTo>
                    <a:pt x="2363" y="0"/>
                    <a:pt x="2363" y="0"/>
                    <a:pt x="2363" y="0"/>
                  </a:cubicBezTo>
                  <a:cubicBezTo>
                    <a:pt x="3038" y="0"/>
                    <a:pt x="3038" y="0"/>
                    <a:pt x="3038" y="0"/>
                  </a:cubicBezTo>
                  <a:cubicBezTo>
                    <a:pt x="4050" y="0"/>
                    <a:pt x="4050" y="0"/>
                    <a:pt x="4050" y="0"/>
                  </a:cubicBezTo>
                  <a:cubicBezTo>
                    <a:pt x="6075" y="0"/>
                    <a:pt x="6075" y="0"/>
                    <a:pt x="6075" y="0"/>
                  </a:cubicBezTo>
                  <a:cubicBezTo>
                    <a:pt x="8100" y="2274"/>
                    <a:pt x="8100" y="2274"/>
                    <a:pt x="8100" y="2274"/>
                  </a:cubicBezTo>
                  <a:cubicBezTo>
                    <a:pt x="20587" y="2274"/>
                    <a:pt x="20587" y="2274"/>
                    <a:pt x="20587" y="2274"/>
                  </a:cubicBezTo>
                  <a:cubicBezTo>
                    <a:pt x="21178" y="2274"/>
                    <a:pt x="21600" y="2747"/>
                    <a:pt x="21600" y="3411"/>
                  </a:cubicBezTo>
                  <a:cubicBezTo>
                    <a:pt x="21600" y="4547"/>
                    <a:pt x="21600" y="4547"/>
                    <a:pt x="21600" y="4547"/>
                  </a:cubicBezTo>
                  <a:cubicBezTo>
                    <a:pt x="0" y="4547"/>
                    <a:pt x="0" y="4547"/>
                    <a:pt x="0" y="4547"/>
                  </a:cubicBezTo>
                  <a:lnTo>
                    <a:pt x="0" y="3411"/>
                  </a:lnTo>
                  <a:close/>
                  <a:moveTo>
                    <a:pt x="16200" y="17053"/>
                  </a:moveTo>
                  <a:cubicBezTo>
                    <a:pt x="17212" y="17053"/>
                    <a:pt x="17212" y="17053"/>
                    <a:pt x="17212" y="17053"/>
                  </a:cubicBezTo>
                  <a:cubicBezTo>
                    <a:pt x="17212" y="15916"/>
                    <a:pt x="17212" y="15916"/>
                    <a:pt x="17212" y="15916"/>
                  </a:cubicBezTo>
                  <a:cubicBezTo>
                    <a:pt x="17212" y="15253"/>
                    <a:pt x="17634" y="14779"/>
                    <a:pt x="18225" y="14779"/>
                  </a:cubicBezTo>
                  <a:cubicBezTo>
                    <a:pt x="18816" y="14779"/>
                    <a:pt x="19237" y="15253"/>
                    <a:pt x="19237" y="15916"/>
                  </a:cubicBezTo>
                  <a:cubicBezTo>
                    <a:pt x="19237" y="17053"/>
                    <a:pt x="19237" y="17053"/>
                    <a:pt x="19237" y="17053"/>
                  </a:cubicBezTo>
                  <a:cubicBezTo>
                    <a:pt x="20250" y="17053"/>
                    <a:pt x="20250" y="17053"/>
                    <a:pt x="20250" y="17053"/>
                  </a:cubicBezTo>
                  <a:cubicBezTo>
                    <a:pt x="20841" y="17053"/>
                    <a:pt x="21262" y="17526"/>
                    <a:pt x="21262" y="18189"/>
                  </a:cubicBezTo>
                  <a:cubicBezTo>
                    <a:pt x="21262" y="18853"/>
                    <a:pt x="20841" y="19326"/>
                    <a:pt x="20250" y="19326"/>
                  </a:cubicBezTo>
                  <a:cubicBezTo>
                    <a:pt x="19237" y="19326"/>
                    <a:pt x="19237" y="19326"/>
                    <a:pt x="19237" y="19326"/>
                  </a:cubicBezTo>
                  <a:cubicBezTo>
                    <a:pt x="19237" y="20463"/>
                    <a:pt x="19237" y="20463"/>
                    <a:pt x="19237" y="20463"/>
                  </a:cubicBezTo>
                  <a:cubicBezTo>
                    <a:pt x="19237" y="21126"/>
                    <a:pt x="18816" y="21600"/>
                    <a:pt x="18225" y="21600"/>
                  </a:cubicBezTo>
                  <a:cubicBezTo>
                    <a:pt x="17634" y="21600"/>
                    <a:pt x="17212" y="21126"/>
                    <a:pt x="17212" y="20463"/>
                  </a:cubicBezTo>
                  <a:cubicBezTo>
                    <a:pt x="17212" y="19326"/>
                    <a:pt x="17212" y="19326"/>
                    <a:pt x="17212" y="19326"/>
                  </a:cubicBezTo>
                  <a:cubicBezTo>
                    <a:pt x="16200" y="19326"/>
                    <a:pt x="16200" y="19326"/>
                    <a:pt x="16200" y="19326"/>
                  </a:cubicBezTo>
                  <a:cubicBezTo>
                    <a:pt x="15609" y="19326"/>
                    <a:pt x="15187" y="18853"/>
                    <a:pt x="15187" y="18189"/>
                  </a:cubicBezTo>
                  <a:cubicBezTo>
                    <a:pt x="15187" y="17526"/>
                    <a:pt x="15609" y="17053"/>
                    <a:pt x="16200" y="17053"/>
                  </a:cubicBezTo>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39" name="Google Shape;239;p12"/>
            <p:cNvSpPr/>
            <p:nvPr/>
          </p:nvSpPr>
          <p:spPr>
            <a:xfrm>
              <a:off x="7406050" y="2807419"/>
              <a:ext cx="690387" cy="665147"/>
            </a:xfrm>
            <a:custGeom>
              <a:rect b="b" l="l" r="r" t="t"/>
              <a:pathLst>
                <a:path extrusionOk="0" h="21600" w="21600">
                  <a:moveTo>
                    <a:pt x="21600" y="20555"/>
                  </a:moveTo>
                  <a:cubicBezTo>
                    <a:pt x="21600" y="21339"/>
                    <a:pt x="21348" y="21600"/>
                    <a:pt x="20558" y="21600"/>
                  </a:cubicBezTo>
                  <a:cubicBezTo>
                    <a:pt x="1006" y="21600"/>
                    <a:pt x="1006" y="21600"/>
                    <a:pt x="1006" y="21600"/>
                  </a:cubicBezTo>
                  <a:cubicBezTo>
                    <a:pt x="503" y="21600"/>
                    <a:pt x="0" y="21339"/>
                    <a:pt x="0" y="20555"/>
                  </a:cubicBezTo>
                  <a:cubicBezTo>
                    <a:pt x="0" y="20555"/>
                    <a:pt x="0" y="16862"/>
                    <a:pt x="2803" y="15295"/>
                  </a:cubicBezTo>
                  <a:cubicBezTo>
                    <a:pt x="4313" y="14475"/>
                    <a:pt x="3810" y="15295"/>
                    <a:pt x="5858" y="14213"/>
                  </a:cubicBezTo>
                  <a:cubicBezTo>
                    <a:pt x="7871" y="13430"/>
                    <a:pt x="8374" y="13169"/>
                    <a:pt x="8374" y="13169"/>
                  </a:cubicBezTo>
                  <a:cubicBezTo>
                    <a:pt x="8374" y="11042"/>
                    <a:pt x="8374" y="11042"/>
                    <a:pt x="8374" y="11042"/>
                  </a:cubicBezTo>
                  <a:cubicBezTo>
                    <a:pt x="8374" y="11042"/>
                    <a:pt x="7619" y="10259"/>
                    <a:pt x="7368" y="8431"/>
                  </a:cubicBezTo>
                  <a:cubicBezTo>
                    <a:pt x="6865" y="8692"/>
                    <a:pt x="6865" y="7909"/>
                    <a:pt x="6865" y="7387"/>
                  </a:cubicBezTo>
                  <a:cubicBezTo>
                    <a:pt x="6865" y="6827"/>
                    <a:pt x="6613" y="5521"/>
                    <a:pt x="7116" y="5521"/>
                  </a:cubicBezTo>
                  <a:cubicBezTo>
                    <a:pt x="6865" y="4738"/>
                    <a:pt x="6865" y="3693"/>
                    <a:pt x="6865" y="3432"/>
                  </a:cubicBezTo>
                  <a:cubicBezTo>
                    <a:pt x="7116" y="1828"/>
                    <a:pt x="8626" y="0"/>
                    <a:pt x="10926" y="0"/>
                  </a:cubicBezTo>
                  <a:cubicBezTo>
                    <a:pt x="13478" y="0"/>
                    <a:pt x="14735" y="1828"/>
                    <a:pt x="14735" y="3432"/>
                  </a:cubicBezTo>
                  <a:cubicBezTo>
                    <a:pt x="14735" y="3693"/>
                    <a:pt x="14735" y="4738"/>
                    <a:pt x="14484" y="5521"/>
                  </a:cubicBezTo>
                  <a:cubicBezTo>
                    <a:pt x="15239" y="5521"/>
                    <a:pt x="14987" y="6827"/>
                    <a:pt x="14987" y="7387"/>
                  </a:cubicBezTo>
                  <a:cubicBezTo>
                    <a:pt x="14987" y="7909"/>
                    <a:pt x="14735" y="8692"/>
                    <a:pt x="14232" y="8431"/>
                  </a:cubicBezTo>
                  <a:cubicBezTo>
                    <a:pt x="13981" y="10259"/>
                    <a:pt x="13226" y="11042"/>
                    <a:pt x="13226" y="11042"/>
                  </a:cubicBezTo>
                  <a:cubicBezTo>
                    <a:pt x="13226" y="13169"/>
                    <a:pt x="13226" y="13169"/>
                    <a:pt x="13226" y="13169"/>
                  </a:cubicBezTo>
                  <a:cubicBezTo>
                    <a:pt x="13226" y="13169"/>
                    <a:pt x="13729" y="13430"/>
                    <a:pt x="15742" y="14213"/>
                  </a:cubicBezTo>
                  <a:cubicBezTo>
                    <a:pt x="18042" y="15295"/>
                    <a:pt x="17287" y="14475"/>
                    <a:pt x="19048" y="15295"/>
                  </a:cubicBezTo>
                  <a:cubicBezTo>
                    <a:pt x="21600" y="16862"/>
                    <a:pt x="21600" y="20555"/>
                    <a:pt x="21600" y="20555"/>
                  </a:cubicBezTo>
                </a:path>
              </a:pathLst>
            </a:custGeom>
            <a:solidFill>
              <a:srgbClr val="FFFFFF"/>
            </a:solidFill>
            <a:ln cap="flat" cmpd="sng" w="25400">
              <a:solidFill>
                <a:srgbClr val="2E5378"/>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0" name="Google Shape;240;p12"/>
            <p:cNvSpPr/>
            <p:nvPr/>
          </p:nvSpPr>
          <p:spPr>
            <a:xfrm>
              <a:off x="0" y="4955129"/>
              <a:ext cx="718919" cy="718916"/>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1" name="Google Shape;241;p12"/>
            <p:cNvSpPr/>
            <p:nvPr/>
          </p:nvSpPr>
          <p:spPr>
            <a:xfrm>
              <a:off x="1609573" y="8168189"/>
              <a:ext cx="690538" cy="690534"/>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2" name="Google Shape;242;p12"/>
            <p:cNvSpPr/>
            <p:nvPr/>
          </p:nvSpPr>
          <p:spPr>
            <a:xfrm>
              <a:off x="3663258" y="8168189"/>
              <a:ext cx="690538" cy="690534"/>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3" name="Google Shape;243;p12"/>
            <p:cNvSpPr/>
            <p:nvPr/>
          </p:nvSpPr>
          <p:spPr>
            <a:xfrm>
              <a:off x="5675695" y="8168189"/>
              <a:ext cx="690537" cy="690534"/>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4" name="Google Shape;244;p12"/>
            <p:cNvSpPr/>
            <p:nvPr/>
          </p:nvSpPr>
          <p:spPr>
            <a:xfrm>
              <a:off x="9741816" y="8168189"/>
              <a:ext cx="690537" cy="690534"/>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5" name="Google Shape;245;p12"/>
            <p:cNvSpPr/>
            <p:nvPr/>
          </p:nvSpPr>
          <p:spPr>
            <a:xfrm>
              <a:off x="7708755" y="8168189"/>
              <a:ext cx="690538" cy="690534"/>
            </a:xfrm>
            <a:custGeom>
              <a:rect b="b" l="l" r="r" t="t"/>
              <a:pathLst>
                <a:path extrusionOk="0" h="21600" w="2160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6" name="Google Shape;246;p12"/>
            <p:cNvSpPr/>
            <p:nvPr/>
          </p:nvSpPr>
          <p:spPr>
            <a:xfrm>
              <a:off x="11839841" y="8179691"/>
              <a:ext cx="554373" cy="667530"/>
            </a:xfrm>
            <a:custGeom>
              <a:rect b="b" l="l" r="r" t="t"/>
              <a:pathLst>
                <a:path extrusionOk="0" h="21600" w="2160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47" name="Google Shape;247;p12"/>
            <p:cNvSpPr/>
            <p:nvPr/>
          </p:nvSpPr>
          <p:spPr>
            <a:xfrm>
              <a:off x="13857947" y="8179691"/>
              <a:ext cx="554374" cy="667530"/>
            </a:xfrm>
            <a:custGeom>
              <a:rect b="b" l="l" r="r" t="t"/>
              <a:pathLst>
                <a:path extrusionOk="0" h="21600" w="2160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rPr b="0" i="0" lang="en-US" sz="3600" u="none" cap="none" strike="noStrike">
                  <a:solidFill>
                    <a:srgbClr val="FFFFFF"/>
                  </a:solidFill>
                  <a:latin typeface="Merriweather Sans"/>
                  <a:ea typeface="Merriweather Sans"/>
                  <a:cs typeface="Merriweather Sans"/>
                  <a:sym typeface="Merriweather Sans"/>
                </a:rPr>
                <a:t>v</a:t>
              </a:r>
              <a:endParaRPr/>
            </a:p>
          </p:txBody>
        </p:sp>
        <p:grpSp>
          <p:nvGrpSpPr>
            <p:cNvPr id="248" name="Google Shape;248;p12"/>
            <p:cNvGrpSpPr/>
            <p:nvPr/>
          </p:nvGrpSpPr>
          <p:grpSpPr>
            <a:xfrm>
              <a:off x="7528440" y="5608996"/>
              <a:ext cx="1022246" cy="554374"/>
              <a:chOff x="-1" y="0"/>
              <a:chExt cx="1022245" cy="554373"/>
            </a:xfrm>
          </p:grpSpPr>
          <p:sp>
            <p:nvSpPr>
              <p:cNvPr id="249" name="Google Shape;249;p12"/>
              <p:cNvSpPr/>
              <p:nvPr/>
            </p:nvSpPr>
            <p:spPr>
              <a:xfrm>
                <a:off x="90264" y="81830"/>
                <a:ext cx="821270" cy="402488"/>
              </a:xfrm>
              <a:custGeom>
                <a:rect b="b" l="l" r="r" t="t"/>
                <a:pathLst>
                  <a:path extrusionOk="0" h="21600" w="21600">
                    <a:moveTo>
                      <a:pt x="6300" y="4547"/>
                    </a:moveTo>
                    <a:cubicBezTo>
                      <a:pt x="6300" y="5305"/>
                      <a:pt x="5700" y="6063"/>
                      <a:pt x="5100" y="6063"/>
                    </a:cubicBezTo>
                    <a:cubicBezTo>
                      <a:pt x="1200" y="6063"/>
                      <a:pt x="1200" y="6063"/>
                      <a:pt x="1200" y="6063"/>
                    </a:cubicBezTo>
                    <a:cubicBezTo>
                      <a:pt x="600" y="6063"/>
                      <a:pt x="0" y="5305"/>
                      <a:pt x="0" y="4547"/>
                    </a:cubicBezTo>
                    <a:cubicBezTo>
                      <a:pt x="0" y="1516"/>
                      <a:pt x="0" y="1516"/>
                      <a:pt x="0" y="1516"/>
                    </a:cubicBezTo>
                    <a:cubicBezTo>
                      <a:pt x="0" y="758"/>
                      <a:pt x="600" y="0"/>
                      <a:pt x="1200" y="0"/>
                    </a:cubicBezTo>
                    <a:cubicBezTo>
                      <a:pt x="5100" y="0"/>
                      <a:pt x="5100" y="0"/>
                      <a:pt x="5100" y="0"/>
                    </a:cubicBezTo>
                    <a:cubicBezTo>
                      <a:pt x="5700" y="0"/>
                      <a:pt x="6300" y="758"/>
                      <a:pt x="6300" y="1516"/>
                    </a:cubicBezTo>
                    <a:lnTo>
                      <a:pt x="6300" y="4547"/>
                    </a:lnTo>
                    <a:close/>
                    <a:moveTo>
                      <a:pt x="6300" y="12505"/>
                    </a:moveTo>
                    <a:cubicBezTo>
                      <a:pt x="6300" y="13263"/>
                      <a:pt x="5700" y="13642"/>
                      <a:pt x="5100" y="13642"/>
                    </a:cubicBezTo>
                    <a:cubicBezTo>
                      <a:pt x="1200" y="13642"/>
                      <a:pt x="1200" y="13642"/>
                      <a:pt x="1200" y="13642"/>
                    </a:cubicBezTo>
                    <a:cubicBezTo>
                      <a:pt x="600" y="13642"/>
                      <a:pt x="0" y="13263"/>
                      <a:pt x="0" y="12505"/>
                    </a:cubicBezTo>
                    <a:cubicBezTo>
                      <a:pt x="0" y="9474"/>
                      <a:pt x="0" y="9474"/>
                      <a:pt x="0" y="9474"/>
                    </a:cubicBezTo>
                    <a:cubicBezTo>
                      <a:pt x="0" y="8716"/>
                      <a:pt x="600" y="7958"/>
                      <a:pt x="1200" y="7958"/>
                    </a:cubicBezTo>
                    <a:cubicBezTo>
                      <a:pt x="5100" y="7958"/>
                      <a:pt x="5100" y="7958"/>
                      <a:pt x="5100" y="7958"/>
                    </a:cubicBezTo>
                    <a:cubicBezTo>
                      <a:pt x="5700" y="7958"/>
                      <a:pt x="6300" y="8716"/>
                      <a:pt x="6300" y="9474"/>
                    </a:cubicBezTo>
                    <a:lnTo>
                      <a:pt x="6300" y="12505"/>
                    </a:lnTo>
                    <a:close/>
                    <a:moveTo>
                      <a:pt x="6300" y="20084"/>
                    </a:moveTo>
                    <a:cubicBezTo>
                      <a:pt x="6300" y="20842"/>
                      <a:pt x="5700" y="21600"/>
                      <a:pt x="5100" y="21600"/>
                    </a:cubicBezTo>
                    <a:cubicBezTo>
                      <a:pt x="1200" y="21600"/>
                      <a:pt x="1200" y="21600"/>
                      <a:pt x="1200" y="21600"/>
                    </a:cubicBezTo>
                    <a:cubicBezTo>
                      <a:pt x="600" y="21600"/>
                      <a:pt x="0" y="20842"/>
                      <a:pt x="0" y="20084"/>
                    </a:cubicBezTo>
                    <a:cubicBezTo>
                      <a:pt x="0" y="17053"/>
                      <a:pt x="0" y="17053"/>
                      <a:pt x="0" y="17053"/>
                    </a:cubicBezTo>
                    <a:cubicBezTo>
                      <a:pt x="0" y="16295"/>
                      <a:pt x="600" y="15916"/>
                      <a:pt x="1200" y="15916"/>
                    </a:cubicBezTo>
                    <a:cubicBezTo>
                      <a:pt x="5100" y="15916"/>
                      <a:pt x="5100" y="15916"/>
                      <a:pt x="5100" y="15916"/>
                    </a:cubicBezTo>
                    <a:cubicBezTo>
                      <a:pt x="5700" y="15916"/>
                      <a:pt x="6300" y="16295"/>
                      <a:pt x="6300" y="17053"/>
                    </a:cubicBezTo>
                    <a:lnTo>
                      <a:pt x="6300" y="20084"/>
                    </a:lnTo>
                    <a:close/>
                    <a:moveTo>
                      <a:pt x="14100" y="4547"/>
                    </a:moveTo>
                    <a:cubicBezTo>
                      <a:pt x="14100" y="5305"/>
                      <a:pt x="13500" y="6063"/>
                      <a:pt x="12900" y="6063"/>
                    </a:cubicBezTo>
                    <a:cubicBezTo>
                      <a:pt x="9000" y="6063"/>
                      <a:pt x="9000" y="6063"/>
                      <a:pt x="9000" y="6063"/>
                    </a:cubicBezTo>
                    <a:cubicBezTo>
                      <a:pt x="8400" y="6063"/>
                      <a:pt x="7800" y="5305"/>
                      <a:pt x="7800" y="4547"/>
                    </a:cubicBezTo>
                    <a:cubicBezTo>
                      <a:pt x="7800" y="1516"/>
                      <a:pt x="7800" y="1516"/>
                      <a:pt x="7800" y="1516"/>
                    </a:cubicBezTo>
                    <a:cubicBezTo>
                      <a:pt x="7800" y="758"/>
                      <a:pt x="8400" y="0"/>
                      <a:pt x="9000" y="0"/>
                    </a:cubicBezTo>
                    <a:cubicBezTo>
                      <a:pt x="12900" y="0"/>
                      <a:pt x="12900" y="0"/>
                      <a:pt x="12900" y="0"/>
                    </a:cubicBezTo>
                    <a:cubicBezTo>
                      <a:pt x="13500" y="0"/>
                      <a:pt x="14100" y="758"/>
                      <a:pt x="14100" y="1516"/>
                    </a:cubicBezTo>
                    <a:lnTo>
                      <a:pt x="14100" y="4547"/>
                    </a:lnTo>
                    <a:close/>
                    <a:moveTo>
                      <a:pt x="14100" y="12505"/>
                    </a:moveTo>
                    <a:cubicBezTo>
                      <a:pt x="14100" y="13263"/>
                      <a:pt x="13500" y="13642"/>
                      <a:pt x="12900" y="13642"/>
                    </a:cubicBezTo>
                    <a:cubicBezTo>
                      <a:pt x="9000" y="13642"/>
                      <a:pt x="9000" y="13642"/>
                      <a:pt x="9000" y="13642"/>
                    </a:cubicBezTo>
                    <a:cubicBezTo>
                      <a:pt x="8400" y="13642"/>
                      <a:pt x="7800" y="13263"/>
                      <a:pt x="7800" y="12505"/>
                    </a:cubicBezTo>
                    <a:cubicBezTo>
                      <a:pt x="7800" y="9474"/>
                      <a:pt x="7800" y="9474"/>
                      <a:pt x="7800" y="9474"/>
                    </a:cubicBezTo>
                    <a:cubicBezTo>
                      <a:pt x="7800" y="8716"/>
                      <a:pt x="8400" y="7958"/>
                      <a:pt x="9000" y="7958"/>
                    </a:cubicBezTo>
                    <a:cubicBezTo>
                      <a:pt x="12900" y="7958"/>
                      <a:pt x="12900" y="7958"/>
                      <a:pt x="12900" y="7958"/>
                    </a:cubicBezTo>
                    <a:cubicBezTo>
                      <a:pt x="13500" y="7958"/>
                      <a:pt x="14100" y="8716"/>
                      <a:pt x="14100" y="9474"/>
                    </a:cubicBezTo>
                    <a:lnTo>
                      <a:pt x="14100" y="12505"/>
                    </a:lnTo>
                    <a:close/>
                    <a:moveTo>
                      <a:pt x="14100" y="20084"/>
                    </a:moveTo>
                    <a:cubicBezTo>
                      <a:pt x="14100" y="20842"/>
                      <a:pt x="13500" y="21600"/>
                      <a:pt x="12900" y="21600"/>
                    </a:cubicBezTo>
                    <a:cubicBezTo>
                      <a:pt x="9000" y="21600"/>
                      <a:pt x="9000" y="21600"/>
                      <a:pt x="9000" y="21600"/>
                    </a:cubicBezTo>
                    <a:cubicBezTo>
                      <a:pt x="8400" y="21600"/>
                      <a:pt x="7800" y="20842"/>
                      <a:pt x="7800" y="20084"/>
                    </a:cubicBezTo>
                    <a:cubicBezTo>
                      <a:pt x="7800" y="17053"/>
                      <a:pt x="7800" y="17053"/>
                      <a:pt x="7800" y="17053"/>
                    </a:cubicBezTo>
                    <a:cubicBezTo>
                      <a:pt x="7800" y="16295"/>
                      <a:pt x="8400" y="15916"/>
                      <a:pt x="9000" y="15916"/>
                    </a:cubicBezTo>
                    <a:cubicBezTo>
                      <a:pt x="12900" y="15916"/>
                      <a:pt x="12900" y="15916"/>
                      <a:pt x="12900" y="15916"/>
                    </a:cubicBezTo>
                    <a:cubicBezTo>
                      <a:pt x="13500" y="15916"/>
                      <a:pt x="14100" y="16295"/>
                      <a:pt x="14100" y="17053"/>
                    </a:cubicBezTo>
                    <a:lnTo>
                      <a:pt x="14100" y="20084"/>
                    </a:lnTo>
                    <a:close/>
                    <a:moveTo>
                      <a:pt x="21600" y="4547"/>
                    </a:moveTo>
                    <a:cubicBezTo>
                      <a:pt x="21600" y="5305"/>
                      <a:pt x="21300" y="6063"/>
                      <a:pt x="20700" y="6063"/>
                    </a:cubicBezTo>
                    <a:cubicBezTo>
                      <a:pt x="16800" y="6063"/>
                      <a:pt x="16800" y="6063"/>
                      <a:pt x="16800" y="6063"/>
                    </a:cubicBezTo>
                    <a:cubicBezTo>
                      <a:pt x="16200" y="6063"/>
                      <a:pt x="15600" y="5305"/>
                      <a:pt x="15600" y="4547"/>
                    </a:cubicBezTo>
                    <a:cubicBezTo>
                      <a:pt x="15600" y="1516"/>
                      <a:pt x="15600" y="1516"/>
                      <a:pt x="15600" y="1516"/>
                    </a:cubicBezTo>
                    <a:cubicBezTo>
                      <a:pt x="15600" y="758"/>
                      <a:pt x="16200" y="0"/>
                      <a:pt x="16800" y="0"/>
                    </a:cubicBezTo>
                    <a:cubicBezTo>
                      <a:pt x="20700" y="0"/>
                      <a:pt x="20700" y="0"/>
                      <a:pt x="20700" y="0"/>
                    </a:cubicBezTo>
                    <a:cubicBezTo>
                      <a:pt x="21300" y="0"/>
                      <a:pt x="21600" y="758"/>
                      <a:pt x="21600" y="1516"/>
                    </a:cubicBezTo>
                    <a:lnTo>
                      <a:pt x="21600" y="4547"/>
                    </a:lnTo>
                    <a:close/>
                    <a:moveTo>
                      <a:pt x="21600" y="12505"/>
                    </a:moveTo>
                    <a:cubicBezTo>
                      <a:pt x="21600" y="13263"/>
                      <a:pt x="21300" y="13642"/>
                      <a:pt x="20700" y="13642"/>
                    </a:cubicBezTo>
                    <a:cubicBezTo>
                      <a:pt x="16800" y="13642"/>
                      <a:pt x="16800" y="13642"/>
                      <a:pt x="16800" y="13642"/>
                    </a:cubicBezTo>
                    <a:cubicBezTo>
                      <a:pt x="16200" y="13642"/>
                      <a:pt x="15600" y="13263"/>
                      <a:pt x="15600" y="12505"/>
                    </a:cubicBezTo>
                    <a:cubicBezTo>
                      <a:pt x="15600" y="9474"/>
                      <a:pt x="15600" y="9474"/>
                      <a:pt x="15600" y="9474"/>
                    </a:cubicBezTo>
                    <a:cubicBezTo>
                      <a:pt x="15600" y="8716"/>
                      <a:pt x="16200" y="7958"/>
                      <a:pt x="16800" y="7958"/>
                    </a:cubicBezTo>
                    <a:cubicBezTo>
                      <a:pt x="20700" y="7958"/>
                      <a:pt x="20700" y="7958"/>
                      <a:pt x="20700" y="7958"/>
                    </a:cubicBezTo>
                    <a:cubicBezTo>
                      <a:pt x="21300" y="7958"/>
                      <a:pt x="21600" y="8716"/>
                      <a:pt x="21600" y="9474"/>
                    </a:cubicBezTo>
                    <a:lnTo>
                      <a:pt x="21600" y="12505"/>
                    </a:lnTo>
                    <a:close/>
                    <a:moveTo>
                      <a:pt x="21600" y="20084"/>
                    </a:moveTo>
                    <a:cubicBezTo>
                      <a:pt x="21600" y="20842"/>
                      <a:pt x="21300" y="21600"/>
                      <a:pt x="20700" y="21600"/>
                    </a:cubicBezTo>
                    <a:cubicBezTo>
                      <a:pt x="16800" y="21600"/>
                      <a:pt x="16800" y="21600"/>
                      <a:pt x="16800" y="21600"/>
                    </a:cubicBezTo>
                    <a:cubicBezTo>
                      <a:pt x="16200" y="21600"/>
                      <a:pt x="15600" y="20842"/>
                      <a:pt x="15600" y="20084"/>
                    </a:cubicBezTo>
                    <a:cubicBezTo>
                      <a:pt x="15600" y="17053"/>
                      <a:pt x="15600" y="17053"/>
                      <a:pt x="15600" y="17053"/>
                    </a:cubicBezTo>
                    <a:cubicBezTo>
                      <a:pt x="15600" y="16295"/>
                      <a:pt x="16200" y="15916"/>
                      <a:pt x="16800" y="15916"/>
                    </a:cubicBezTo>
                    <a:cubicBezTo>
                      <a:pt x="20700" y="15916"/>
                      <a:pt x="20700" y="15916"/>
                      <a:pt x="20700" y="15916"/>
                    </a:cubicBezTo>
                    <a:cubicBezTo>
                      <a:pt x="21300" y="15916"/>
                      <a:pt x="21600" y="16295"/>
                      <a:pt x="21600" y="17053"/>
                    </a:cubicBezTo>
                    <a:lnTo>
                      <a:pt x="21600" y="20084"/>
                    </a:ln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50" name="Google Shape;250;p12"/>
              <p:cNvSpPr/>
              <p:nvPr/>
            </p:nvSpPr>
            <p:spPr>
              <a:xfrm>
                <a:off x="-1" y="0"/>
                <a:ext cx="1022245" cy="554373"/>
              </a:xfrm>
              <a:prstGeom prst="rect">
                <a:avLst/>
              </a:prstGeom>
              <a:noFill/>
              <a:ln cap="flat" cmpd="sng" w="25400">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sp>
        <p:nvSpPr>
          <p:cNvPr id="251" name="Google Shape;251;p12"/>
          <p:cNvSpPr/>
          <p:nvPr/>
        </p:nvSpPr>
        <p:spPr>
          <a:xfrm>
            <a:off x="19534388" y="-63083"/>
            <a:ext cx="4833156" cy="13134253"/>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grpSp>
        <p:nvGrpSpPr>
          <p:cNvPr id="256" name="Google Shape;256;p13"/>
          <p:cNvGrpSpPr/>
          <p:nvPr/>
        </p:nvGrpSpPr>
        <p:grpSpPr>
          <a:xfrm>
            <a:off x="1739447" y="1364852"/>
            <a:ext cx="20048267" cy="1512883"/>
            <a:chOff x="-1" y="-1"/>
            <a:chExt cx="20048265" cy="1512882"/>
          </a:xfrm>
        </p:grpSpPr>
        <p:sp>
          <p:nvSpPr>
            <p:cNvPr id="257" name="Google Shape;257;p13"/>
            <p:cNvSpPr/>
            <p:nvPr/>
          </p:nvSpPr>
          <p:spPr>
            <a:xfrm>
              <a:off x="516875" y="805373"/>
              <a:ext cx="1953138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COMPUTE ARCHITECTURE</a:t>
              </a:r>
              <a:endParaRPr b="1" i="0" sz="1200" u="none" cap="none" strike="noStrike">
                <a:solidFill>
                  <a:srgbClr val="000000"/>
                </a:solidFill>
                <a:latin typeface="Helvetica Neue"/>
                <a:ea typeface="Helvetica Neue"/>
                <a:cs typeface="Helvetica Neue"/>
                <a:sym typeface="Helvetica Neue"/>
              </a:endParaRPr>
            </a:p>
          </p:txBody>
        </p:sp>
        <p:sp>
          <p:nvSpPr>
            <p:cNvPr id="258" name="Google Shape;258;p13"/>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259" name="Google Shape;259;p13"/>
          <p:cNvSpPr/>
          <p:nvPr/>
        </p:nvSpPr>
        <p:spPr>
          <a:xfrm>
            <a:off x="19534388" y="-63083"/>
            <a:ext cx="4833156" cy="13134253"/>
          </a:xfrm>
          <a:prstGeom prst="rect">
            <a:avLst/>
          </a:prstGeom>
          <a:solidFill>
            <a:srgbClr val="3C3A4B"/>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aphicFrame>
        <p:nvGraphicFramePr>
          <p:cNvPr id="260" name="Google Shape;260;p13"/>
          <p:cNvGraphicFramePr/>
          <p:nvPr/>
        </p:nvGraphicFramePr>
        <p:xfrm>
          <a:off x="1791295" y="4010148"/>
          <a:ext cx="3000000" cy="3000000"/>
        </p:xfrm>
        <a:graphic>
          <a:graphicData uri="http://schemas.openxmlformats.org/drawingml/2006/table">
            <a:tbl>
              <a:tblPr>
                <a:noFill/>
                <a:tableStyleId>{23170BE8-2FCC-4D63-8421-C0A02B9C8569}</a:tableStyleId>
              </a:tblPr>
              <a:tblGrid>
                <a:gridCol w="2184750"/>
                <a:gridCol w="1145000"/>
                <a:gridCol w="5514775"/>
                <a:gridCol w="1508850"/>
                <a:gridCol w="1817375"/>
                <a:gridCol w="1680500"/>
                <a:gridCol w="1557450"/>
                <a:gridCol w="1341250"/>
              </a:tblGrid>
              <a:tr h="790250">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Category</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 of  Nodes</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Type</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 of CPU</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Cores/CPU</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Cores/node</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 of Cores</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b="1" lang="en-US" sz="2000" u="none" cap="none" strike="noStrike">
                          <a:solidFill>
                            <a:srgbClr val="F7F7F7"/>
                          </a:solidFill>
                          <a:latin typeface="Helvetica Neue"/>
                          <a:ea typeface="Helvetica Neue"/>
                          <a:cs typeface="Helvetica Neue"/>
                          <a:sym typeface="Helvetica Neue"/>
                        </a:rPr>
                        <a:t>Memory</a:t>
                      </a:r>
                      <a:endParaRPr/>
                    </a:p>
                  </a:txBody>
                  <a:tcPr marT="12700" marB="0" marR="95875" marL="95875" anchor="ctr">
                    <a:lnB cap="flat" cmpd="sng" w="12700">
                      <a:solidFill>
                        <a:srgbClr val="525067"/>
                      </a:solidFill>
                      <a:prstDash val="solid"/>
                      <a:round/>
                      <a:headEnd len="sm" w="sm" type="none"/>
                      <a:tailEnd len="sm" w="sm" type="none"/>
                    </a:lnB>
                    <a:solidFill>
                      <a:srgbClr val="525067"/>
                    </a:solidFill>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Thin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692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 x HPE XL190r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27.680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GPU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 x HPE XL190r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1.600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Fat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55</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 x HPE DL360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2.200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b="1" lang="en-US" sz="2000" u="none" cap="none" strike="noStrike">
                          <a:solidFill>
                            <a:srgbClr val="525067"/>
                          </a:solidFill>
                          <a:latin typeface="Helvetica Neue"/>
                          <a:ea typeface="Helvetica Neue"/>
                          <a:cs typeface="Helvetica Neue"/>
                          <a:sym typeface="Helvetica Neue"/>
                        </a:rPr>
                        <a:t>1.536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Login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3</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 x HPE DL380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Database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3</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 x HPE DL360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Web Service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4</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 x HPE DL360 Gen10 Xeon-Gold 6130  (2,1 GHz/16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16</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32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128</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790250">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Head nodes</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 x HPE DL360 Gen10 Xeon-Gold 6230  (2,1 GHz/20 core/125W) Processor kit</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20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40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80</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525067"/>
                        </a:buClr>
                        <a:buSzPts val="2000"/>
                        <a:buFont typeface="Helvetica Neue"/>
                        <a:buNone/>
                      </a:pPr>
                      <a:r>
                        <a:rPr lang="en-US" sz="2000" u="none" cap="none" strike="noStrike">
                          <a:solidFill>
                            <a:srgbClr val="525067"/>
                          </a:solidFill>
                          <a:latin typeface="Helvetica Neue"/>
                          <a:ea typeface="Helvetica Neue"/>
                          <a:cs typeface="Helvetica Neue"/>
                          <a:sym typeface="Helvetica Neue"/>
                        </a:rPr>
                        <a:t>192 GB</a:t>
                      </a:r>
                      <a:endParaRPr/>
                    </a:p>
                  </a:txBody>
                  <a:tcPr marT="12700" marB="0" marR="95875" marL="95875" anchor="ctr">
                    <a:lnL cap="flat" cmpd="sng" w="12700">
                      <a:solidFill>
                        <a:srgbClr val="525067"/>
                      </a:solidFill>
                      <a:prstDash val="solid"/>
                      <a:round/>
                      <a:headEnd len="sm" w="sm" type="none"/>
                      <a:tailEnd len="sm" w="sm" type="none"/>
                    </a:lnL>
                    <a:lnR cap="flat" cmpd="sng" w="12700">
                      <a:solidFill>
                        <a:srgbClr val="525067"/>
                      </a:solidFill>
                      <a:prstDash val="solid"/>
                      <a:round/>
                      <a:headEnd len="sm" w="sm" type="none"/>
                      <a:tailEnd len="sm" w="sm" type="none"/>
                    </a:lnR>
                    <a:lnT cap="flat" cmpd="sng" w="12700">
                      <a:solidFill>
                        <a:srgbClr val="525067"/>
                      </a:solidFill>
                      <a:prstDash val="solid"/>
                      <a:round/>
                      <a:headEnd len="sm" w="sm" type="none"/>
                      <a:tailEnd len="sm" w="sm" type="none"/>
                    </a:lnT>
                    <a:lnB cap="flat" cmpd="sng" w="12700">
                      <a:solidFill>
                        <a:srgbClr val="525067"/>
                      </a:solidFill>
                      <a:prstDash val="solid"/>
                      <a:round/>
                      <a:headEnd len="sm" w="sm" type="none"/>
                      <a:tailEnd len="sm" w="sm" type="none"/>
                    </a:lnB>
                  </a:tcPr>
                </a:tc>
              </a:tr>
              <a:tr h="415925">
                <a:tc>
                  <a:txBody>
                    <a:bodyPr/>
                    <a:lstStyle/>
                    <a:p>
                      <a:pPr indent="0" lvl="0" marL="0" marR="0" rtl="0" algn="ctr">
                        <a:lnSpc>
                          <a:spcPct val="100000"/>
                        </a:lnSpc>
                        <a:spcBef>
                          <a:spcPts val="0"/>
                        </a:spcBef>
                        <a:spcAft>
                          <a:spcPts val="0"/>
                        </a:spcAft>
                        <a:buClr>
                          <a:srgbClr val="F7F7F7"/>
                        </a:buClr>
                        <a:buSzPts val="2000"/>
                        <a:buFont typeface="Helvetica Neue"/>
                        <a:buNone/>
                      </a:pPr>
                      <a:r>
                        <a:rPr lang="en-US" sz="2000" u="none" cap="none" strike="noStrike">
                          <a:solidFill>
                            <a:srgbClr val="F7F7F7"/>
                          </a:solidFill>
                          <a:latin typeface="Helvetica Neue"/>
                          <a:ea typeface="Helvetica Neue"/>
                          <a:cs typeface="Helvetica Neue"/>
                          <a:sym typeface="Helvetica Neue"/>
                        </a:rPr>
                        <a:t>Total</a:t>
                      </a:r>
                      <a:endParaRPr/>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lang="en-US" sz="2000" u="none" cap="none" strike="noStrike">
                          <a:solidFill>
                            <a:srgbClr val="F7F7F7"/>
                          </a:solidFill>
                          <a:latin typeface="Helvetica Neue"/>
                          <a:ea typeface="Helvetica Neue"/>
                          <a:cs typeface="Helvetica Neue"/>
                          <a:sym typeface="Helvetica Neue"/>
                        </a:rPr>
                        <a:t>799</a:t>
                      </a:r>
                      <a:endParaRPr/>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chemeClr val="lt1"/>
                        </a:buClr>
                        <a:buSzPts val="1200"/>
                        <a:buFont typeface="Helvetica Neue"/>
                        <a:buNone/>
                      </a:pPr>
                      <a:r>
                        <a:t/>
                      </a:r>
                      <a:endParaRPr sz="1200" u="none" cap="none" strike="noStrike"/>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chemeClr val="lt1"/>
                        </a:buClr>
                        <a:buSzPts val="1200"/>
                        <a:buFont typeface="Helvetica Neue"/>
                        <a:buNone/>
                      </a:pPr>
                      <a:r>
                        <a:t/>
                      </a:r>
                      <a:endParaRPr sz="1200" u="none" cap="none" strike="noStrike"/>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chemeClr val="lt1"/>
                        </a:buClr>
                        <a:buSzPts val="1200"/>
                        <a:buFont typeface="Helvetica Neue"/>
                        <a:buNone/>
                      </a:pPr>
                      <a:r>
                        <a:t/>
                      </a:r>
                      <a:endParaRPr sz="1200" u="none" cap="none" strike="noStrike"/>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chemeClr val="lt1"/>
                        </a:buClr>
                        <a:buSzPts val="1200"/>
                        <a:buFont typeface="Helvetica Neue"/>
                        <a:buNone/>
                      </a:pPr>
                      <a:r>
                        <a:t/>
                      </a:r>
                      <a:endParaRPr sz="1200" u="none" cap="none" strike="noStrike"/>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rgbClr val="F7F7F7"/>
                        </a:buClr>
                        <a:buSzPts val="2000"/>
                        <a:buFont typeface="Helvetica Neue"/>
                        <a:buNone/>
                      </a:pPr>
                      <a:r>
                        <a:rPr lang="en-US" sz="2000" u="none" cap="none" strike="noStrike">
                          <a:solidFill>
                            <a:srgbClr val="F7F7F7"/>
                          </a:solidFill>
                          <a:latin typeface="Helvetica Neue"/>
                          <a:ea typeface="Helvetica Neue"/>
                          <a:cs typeface="Helvetica Neue"/>
                          <a:sym typeface="Helvetica Neue"/>
                        </a:rPr>
                        <a:t>31.928</a:t>
                      </a:r>
                      <a:endParaRPr/>
                    </a:p>
                  </a:txBody>
                  <a:tcPr marT="12700" marB="0" marR="95875" marL="95875" anchor="ctr">
                    <a:lnT cap="flat" cmpd="sng" w="12700">
                      <a:solidFill>
                        <a:srgbClr val="525067"/>
                      </a:solidFill>
                      <a:prstDash val="solid"/>
                      <a:round/>
                      <a:headEnd len="sm" w="sm" type="none"/>
                      <a:tailEnd len="sm" w="sm" type="none"/>
                    </a:lnT>
                    <a:solidFill>
                      <a:srgbClr val="525067"/>
                    </a:solidFill>
                  </a:tcPr>
                </a:tc>
                <a:tc>
                  <a:txBody>
                    <a:bodyPr/>
                    <a:lstStyle/>
                    <a:p>
                      <a:pPr indent="0" lvl="0" marL="0" marR="0" rtl="0" algn="ctr">
                        <a:lnSpc>
                          <a:spcPct val="100000"/>
                        </a:lnSpc>
                        <a:spcBef>
                          <a:spcPts val="0"/>
                        </a:spcBef>
                        <a:spcAft>
                          <a:spcPts val="0"/>
                        </a:spcAft>
                        <a:buClr>
                          <a:schemeClr val="lt1"/>
                        </a:buClr>
                        <a:buSzPts val="1200"/>
                        <a:buFont typeface="Helvetica Neue"/>
                        <a:buNone/>
                      </a:pPr>
                      <a:r>
                        <a:t/>
                      </a:r>
                      <a:endParaRPr sz="1200" u="none" cap="none" strike="noStrike"/>
                    </a:p>
                  </a:txBody>
                  <a:tcPr marT="12700" marB="0" marR="95875" marL="95875">
                    <a:lnT cap="flat" cmpd="sng" w="12700">
                      <a:solidFill>
                        <a:srgbClr val="525067"/>
                      </a:solidFill>
                      <a:prstDash val="solid"/>
                      <a:round/>
                      <a:headEnd len="sm" w="sm" type="none"/>
                      <a:tailEnd len="sm" w="sm" type="none"/>
                    </a:lnT>
                    <a:solidFill>
                      <a:srgbClr val="525067"/>
                    </a:solidFill>
                  </a:tcPr>
                </a:tc>
              </a:tr>
            </a:tbl>
          </a:graphicData>
        </a:graphic>
      </p:graphicFrame>
      <p:sp>
        <p:nvSpPr>
          <p:cNvPr id="261" name="Google Shape;261;p13"/>
          <p:cNvSpPr txBox="1"/>
          <p:nvPr/>
        </p:nvSpPr>
        <p:spPr>
          <a:xfrm>
            <a:off x="1774390" y="11356980"/>
            <a:ext cx="16097669" cy="1115248"/>
          </a:xfrm>
          <a:prstGeom prst="rect">
            <a:avLst/>
          </a:prstGeom>
          <a:noFill/>
          <a:ln>
            <a:noFill/>
          </a:ln>
        </p:spPr>
        <p:txBody>
          <a:bodyPr anchorCtr="0" anchor="t" bIns="45700" lIns="45700" spcFirstLastPara="1" rIns="45700" wrap="square" tIns="45700">
            <a:noAutofit/>
          </a:bodyPr>
          <a:lstStyle/>
          <a:p>
            <a:pPr indent="-280736" lvl="0" marL="280736" marR="0" rtl="0" algn="l">
              <a:lnSpc>
                <a:spcPct val="140000"/>
              </a:lnSpc>
              <a:spcBef>
                <a:spcPts val="0"/>
              </a:spcBef>
              <a:spcAft>
                <a:spcPts val="0"/>
              </a:spcAft>
              <a:buClr>
                <a:srgbClr val="595E59"/>
              </a:buClr>
              <a:buSzPts val="2800"/>
              <a:buFont typeface="Helvetica Neue"/>
              <a:buChar char="•"/>
            </a:pPr>
            <a:r>
              <a:rPr b="0" i="0" lang="en-US" sz="2800" u="none" cap="none" strike="noStrike">
                <a:solidFill>
                  <a:srgbClr val="595E59"/>
                </a:solidFill>
                <a:latin typeface="Helvetica Neue"/>
                <a:ea typeface="Helvetica Neue"/>
                <a:cs typeface="Helvetica Neue"/>
                <a:sym typeface="Helvetica Neue"/>
              </a:rPr>
              <a:t>Note the difference between the thin and fat nodes in terms of amount and memory</a:t>
            </a:r>
            <a:endParaRPr b="0" i="0" sz="1200" u="none" cap="none" strike="noStrike">
              <a:solidFill>
                <a:srgbClr val="000000"/>
              </a:solidFill>
              <a:latin typeface="Times"/>
              <a:ea typeface="Times"/>
              <a:cs typeface="Times"/>
              <a:sym typeface="Times"/>
            </a:endParaRPr>
          </a:p>
          <a:p>
            <a:pPr indent="-280736" lvl="0" marL="280736" marR="0" rtl="0" algn="l">
              <a:lnSpc>
                <a:spcPct val="140000"/>
              </a:lnSpc>
              <a:spcBef>
                <a:spcPts val="0"/>
              </a:spcBef>
              <a:spcAft>
                <a:spcPts val="0"/>
              </a:spcAft>
              <a:buClr>
                <a:srgbClr val="595E59"/>
              </a:buClr>
              <a:buSzPts val="2800"/>
              <a:buFont typeface="Helvetica Neue"/>
              <a:buChar char="•"/>
            </a:pPr>
            <a:r>
              <a:rPr b="0" i="0" lang="en-US" sz="2800" u="none" cap="none" strike="noStrike">
                <a:solidFill>
                  <a:srgbClr val="595E59"/>
                </a:solidFill>
                <a:latin typeface="Helvetica Neue"/>
                <a:ea typeface="Helvetica Neue"/>
                <a:cs typeface="Helvetica Neue"/>
                <a:sym typeface="Helvetica Neue"/>
              </a:rPr>
              <a:t>Don’t block a fat node unless you need more than 192 GB of memory</a:t>
            </a:r>
            <a:endParaRPr b="0" i="0" sz="12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grpSp>
        <p:nvGrpSpPr>
          <p:cNvPr id="266" name="Google Shape;266;p14"/>
          <p:cNvGrpSpPr/>
          <p:nvPr/>
        </p:nvGrpSpPr>
        <p:grpSpPr>
          <a:xfrm>
            <a:off x="1739447" y="1364852"/>
            <a:ext cx="20048267" cy="1512883"/>
            <a:chOff x="-1" y="-1"/>
            <a:chExt cx="20048265" cy="1512882"/>
          </a:xfrm>
        </p:grpSpPr>
        <p:sp>
          <p:nvSpPr>
            <p:cNvPr id="267" name="Google Shape;267;p14"/>
            <p:cNvSpPr/>
            <p:nvPr/>
          </p:nvSpPr>
          <p:spPr>
            <a:xfrm>
              <a:off x="516875" y="805373"/>
              <a:ext cx="1953138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COST FOR COMPUTE AND STORAGE</a:t>
              </a:r>
              <a:endParaRPr/>
            </a:p>
          </p:txBody>
        </p:sp>
        <p:sp>
          <p:nvSpPr>
            <p:cNvPr id="268" name="Google Shape;268;p14"/>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aphicFrame>
        <p:nvGraphicFramePr>
          <p:cNvPr id="269" name="Google Shape;269;p14"/>
          <p:cNvGraphicFramePr/>
          <p:nvPr/>
        </p:nvGraphicFramePr>
        <p:xfrm>
          <a:off x="11462940" y="3945342"/>
          <a:ext cx="3000000" cy="3000000"/>
        </p:xfrm>
        <a:graphic>
          <a:graphicData uri="http://schemas.openxmlformats.org/drawingml/2006/table">
            <a:tbl>
              <a:tblPr bandRow="1">
                <a:noFill/>
                <a:tableStyleId>{23170BE8-2FCC-4D63-8421-C0A02B9C8569}</a:tableStyleId>
              </a:tblPr>
              <a:tblGrid>
                <a:gridCol w="5822075"/>
                <a:gridCol w="5660375"/>
              </a:tblGrid>
              <a:tr h="718500">
                <a:tc>
                  <a:txBody>
                    <a:bodyPr/>
                    <a:lstStyle/>
                    <a:p>
                      <a:pPr indent="0" lvl="0" marL="0" marR="0" rtl="0" algn="l">
                        <a:lnSpc>
                          <a:spcPct val="100000"/>
                        </a:lnSpc>
                        <a:spcBef>
                          <a:spcPts val="0"/>
                        </a:spcBef>
                        <a:spcAft>
                          <a:spcPts val="0"/>
                        </a:spcAft>
                        <a:buClr>
                          <a:srgbClr val="F7F7F7"/>
                        </a:buClr>
                        <a:buSzPts val="2600"/>
                        <a:buFont typeface="Helvetica Neue"/>
                        <a:buNone/>
                      </a:pPr>
                      <a:r>
                        <a:rPr b="1" lang="en-US" sz="2600" u="none" cap="none" strike="noStrike">
                          <a:solidFill>
                            <a:srgbClr val="F7F7F7"/>
                          </a:solidFill>
                          <a:latin typeface="Helvetica Neue"/>
                          <a:ea typeface="Helvetica Neue"/>
                          <a:cs typeface="Helvetica Neue"/>
                          <a:sym typeface="Helvetica Neue"/>
                        </a:rPr>
                        <a:t>COMPUTEROME 1</a:t>
                      </a:r>
                      <a:endParaRPr/>
                    </a:p>
                  </a:txBody>
                  <a:tcPr marT="50175" marB="50175" marR="100975" marL="100975" anchor="ctr">
                    <a:solidFill>
                      <a:srgbClr val="323232"/>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b="1" lang="en-US" sz="2600" u="none" cap="none" strike="noStrike">
                          <a:solidFill>
                            <a:srgbClr val="F7F7F7"/>
                          </a:solidFill>
                          <a:latin typeface="Helvetica Neue"/>
                          <a:ea typeface="Helvetica Neue"/>
                          <a:cs typeface="Helvetica Neue"/>
                          <a:sym typeface="Helvetica Neue"/>
                        </a:rPr>
                        <a:t>COMPUTEROME 2</a:t>
                      </a:r>
                      <a:endParaRPr/>
                    </a:p>
                  </a:txBody>
                  <a:tcPr marT="50175" marB="50175" marR="100975" marL="100975" anchor="ctr">
                    <a:solidFill>
                      <a:srgbClr val="323232"/>
                    </a:solidFill>
                  </a:tcPr>
                </a:tc>
              </a:tr>
              <a:tr h="718500">
                <a:tc gridSpan="2">
                  <a:txBody>
                    <a:bodyPr/>
                    <a:lstStyle/>
                    <a:p>
                      <a:pPr indent="0" lvl="0" marL="0" marR="0" rtl="0" algn="ctr">
                        <a:lnSpc>
                          <a:spcPct val="100000"/>
                        </a:lnSpc>
                        <a:spcBef>
                          <a:spcPts val="0"/>
                        </a:spcBef>
                        <a:spcAft>
                          <a:spcPts val="0"/>
                        </a:spcAft>
                        <a:buClr>
                          <a:srgbClr val="F7F7F7"/>
                        </a:buClr>
                        <a:buSzPts val="2600"/>
                        <a:buFont typeface="Helvetica Neue"/>
                        <a:buNone/>
                      </a:pPr>
                      <a:r>
                        <a:rPr b="1" lang="en-US" sz="2600" u="none" cap="none" strike="noStrike">
                          <a:solidFill>
                            <a:srgbClr val="F7F7F7"/>
                          </a:solidFill>
                          <a:latin typeface="Helvetica Neue"/>
                          <a:ea typeface="Helvetica Neue"/>
                          <a:cs typeface="Helvetica Neue"/>
                          <a:sym typeface="Helvetica Neue"/>
                        </a:rPr>
                        <a:t>Features</a:t>
                      </a:r>
                      <a:endParaRPr/>
                    </a:p>
                  </a:txBody>
                  <a:tcPr marT="50175" marB="50175" marR="100975" marL="100975" anchor="ctr">
                    <a:solidFill>
                      <a:srgbClr val="273744"/>
                    </a:solidFill>
                  </a:tcPr>
                </a:tc>
                <a:tc hMerge="1"/>
              </a:tr>
              <a:tr h="718500">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CPUs per node: </a:t>
                      </a:r>
                      <a:r>
                        <a:rPr lang="en-US" sz="2600" u="sng" cap="none" strike="noStrike"/>
                        <a:t>28/32</a:t>
                      </a:r>
                      <a:endParaRPr/>
                    </a:p>
                  </a:txBody>
                  <a:tcPr marT="50175" marB="50175" marR="100975" marL="100975" anchor="ctr">
                    <a:solidFill>
                      <a:srgbClr val="344758"/>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CPUs per node: </a:t>
                      </a:r>
                      <a:r>
                        <a:rPr lang="en-US" sz="2600" u="sng" cap="none" strike="noStrike"/>
                        <a:t>40</a:t>
                      </a:r>
                      <a:endParaRPr/>
                    </a:p>
                  </a:txBody>
                  <a:tcPr marT="50175" marB="50175" marR="100975" marL="100975" anchor="ctr">
                    <a:solidFill>
                      <a:srgbClr val="344758"/>
                    </a:solidFill>
                  </a:tcPr>
                </a:tc>
              </a:tr>
              <a:tr h="718500">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Memory per thin node: 125gb</a:t>
                      </a:r>
                      <a:endParaRPr/>
                    </a:p>
                  </a:txBody>
                  <a:tcPr marT="50175" marB="50175" marR="100975" marL="100975" anchor="ctr">
                    <a:solidFill>
                      <a:srgbClr val="273744"/>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Memory per thin node: 192gb</a:t>
                      </a:r>
                      <a:endParaRPr/>
                    </a:p>
                  </a:txBody>
                  <a:tcPr marT="50175" marB="50175" marR="100975" marL="100975" anchor="ctr">
                    <a:solidFill>
                      <a:srgbClr val="273744"/>
                    </a:solidFill>
                  </a:tcPr>
                </a:tc>
              </a:tr>
              <a:tr h="718500">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Memory per fat node: 1000gb</a:t>
                      </a:r>
                      <a:endParaRPr/>
                    </a:p>
                  </a:txBody>
                  <a:tcPr marT="50175" marB="50175" marR="100975" marL="100975" anchor="ctr">
                    <a:solidFill>
                      <a:srgbClr val="344758"/>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Memory per fat node: 1536gb</a:t>
                      </a:r>
                      <a:endParaRPr/>
                    </a:p>
                  </a:txBody>
                  <a:tcPr marT="50175" marB="50175" marR="100975" marL="100975" anchor="ctr">
                    <a:solidFill>
                      <a:srgbClr val="344758"/>
                    </a:solidFill>
                  </a:tcPr>
                </a:tc>
              </a:tr>
              <a:tr h="718500">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8PB storage</a:t>
                      </a:r>
                      <a:endParaRPr/>
                    </a:p>
                  </a:txBody>
                  <a:tcPr marT="50175" marB="50175" marR="100975" marL="100975" anchor="ctr">
                    <a:solidFill>
                      <a:srgbClr val="273744"/>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11.4PB storage</a:t>
                      </a:r>
                      <a:endParaRPr/>
                    </a:p>
                  </a:txBody>
                  <a:tcPr marT="50175" marB="50175" marR="100975" marL="100975" anchor="ctr">
                    <a:solidFill>
                      <a:srgbClr val="273744"/>
                    </a:solidFill>
                  </a:tcPr>
                </a:tc>
              </a:tr>
              <a:tr h="1242625">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Snapshot backup</a:t>
                      </a:r>
                      <a:endParaRPr/>
                    </a:p>
                  </a:txBody>
                  <a:tcPr marT="50175" marB="50175" marR="100975" marL="100975" anchor="ctr">
                    <a:solidFill>
                      <a:srgbClr val="344758"/>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Snapshot backup  (cd .snapshot in any directory)</a:t>
                      </a:r>
                      <a:endParaRPr/>
                    </a:p>
                  </a:txBody>
                  <a:tcPr marT="50175" marB="50175" marR="100975" marL="100975" anchor="ctr">
                    <a:solidFill>
                      <a:srgbClr val="344758"/>
                    </a:solidFill>
                  </a:tcPr>
                </a:tc>
              </a:tr>
              <a:tr h="718500">
                <a:tc gridSpan="2">
                  <a:txBody>
                    <a:bodyPr/>
                    <a:lstStyle/>
                    <a:p>
                      <a:pPr indent="0" lvl="0" marL="0" marR="0" rtl="0" algn="ctr">
                        <a:lnSpc>
                          <a:spcPct val="100000"/>
                        </a:lnSpc>
                        <a:spcBef>
                          <a:spcPts val="0"/>
                        </a:spcBef>
                        <a:spcAft>
                          <a:spcPts val="0"/>
                        </a:spcAft>
                        <a:buClr>
                          <a:srgbClr val="F7F7F7"/>
                        </a:buClr>
                        <a:buSzPts val="2600"/>
                        <a:buFont typeface="Helvetica Neue"/>
                        <a:buNone/>
                      </a:pPr>
                      <a:r>
                        <a:rPr b="1" lang="en-US" sz="2600" u="none" cap="none" strike="noStrike">
                          <a:solidFill>
                            <a:srgbClr val="F7F7F7"/>
                          </a:solidFill>
                          <a:latin typeface="Helvetica Neue"/>
                          <a:ea typeface="Helvetica Neue"/>
                          <a:cs typeface="Helvetica Neue"/>
                          <a:sym typeface="Helvetica Neue"/>
                        </a:rPr>
                        <a:t>Pricing</a:t>
                      </a:r>
                      <a:endParaRPr/>
                    </a:p>
                  </a:txBody>
                  <a:tcPr marT="50175" marB="50175" marR="100975" marL="100975" anchor="ctr">
                    <a:solidFill>
                      <a:srgbClr val="273744"/>
                    </a:solidFill>
                  </a:tcPr>
                </a:tc>
                <a:tc hMerge="1"/>
              </a:tr>
              <a:tr h="718500">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Storage: DKK 250 /TB</a:t>
                      </a:r>
                      <a:endParaRPr/>
                    </a:p>
                  </a:txBody>
                  <a:tcPr marT="50175" marB="50175" marR="100975" marL="100975" anchor="ctr">
                    <a:solidFill>
                      <a:srgbClr val="344758"/>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Storage: DKK 91,70 /TB</a:t>
                      </a:r>
                      <a:endParaRPr/>
                    </a:p>
                  </a:txBody>
                  <a:tcPr marT="50175" marB="50175" marR="100975" marL="100975" anchor="ctr">
                    <a:solidFill>
                      <a:srgbClr val="344758"/>
                    </a:solidFill>
                  </a:tcPr>
                </a:tc>
              </a:tr>
              <a:tr h="1242625">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DKK 3,08 / thin node hour</a:t>
                      </a:r>
                      <a:endParaRPr sz="1200" u="none" cap="none" strike="noStrike">
                        <a:solidFill>
                          <a:srgbClr val="000000"/>
                        </a:solidFill>
                      </a:endParaRPr>
                    </a:p>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DKK 3,52 / fat node hour</a:t>
                      </a:r>
                      <a:endParaRPr/>
                    </a:p>
                  </a:txBody>
                  <a:tcPr marT="50175" marB="50175" marR="100975" marL="100975" anchor="ctr">
                    <a:solidFill>
                      <a:srgbClr val="273744"/>
                    </a:solidFill>
                  </a:tcPr>
                </a:tc>
                <a:tc>
                  <a:txBody>
                    <a:bodyPr/>
                    <a:lstStyle/>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DKK 3,87 / CPU node hour</a:t>
                      </a:r>
                      <a:endParaRPr sz="1200" u="none" cap="none" strike="noStrike">
                        <a:solidFill>
                          <a:srgbClr val="000000"/>
                        </a:solidFill>
                      </a:endParaRPr>
                    </a:p>
                    <a:p>
                      <a:pPr indent="0" lvl="0" marL="0" marR="0" rtl="0" algn="l">
                        <a:lnSpc>
                          <a:spcPct val="100000"/>
                        </a:lnSpc>
                        <a:spcBef>
                          <a:spcPts val="0"/>
                        </a:spcBef>
                        <a:spcAft>
                          <a:spcPts val="0"/>
                        </a:spcAft>
                        <a:buClr>
                          <a:srgbClr val="F7F7F7"/>
                        </a:buClr>
                        <a:buSzPts val="2600"/>
                        <a:buFont typeface="Helvetica Neue"/>
                        <a:buNone/>
                      </a:pPr>
                      <a:r>
                        <a:rPr lang="en-US" sz="2600" u="none" cap="none" strike="noStrike">
                          <a:solidFill>
                            <a:srgbClr val="F7F7F7"/>
                          </a:solidFill>
                          <a:latin typeface="Helvetica Neue"/>
                          <a:ea typeface="Helvetica Neue"/>
                          <a:cs typeface="Helvetica Neue"/>
                          <a:sym typeface="Helvetica Neue"/>
                        </a:rPr>
                        <a:t>DKK 6,46 / GPU node hour</a:t>
                      </a:r>
                      <a:endParaRPr/>
                    </a:p>
                  </a:txBody>
                  <a:tcPr marT="50175" marB="50175" marR="100975" marL="100975" anchor="ctr">
                    <a:solidFill>
                      <a:srgbClr val="273744"/>
                    </a:solidFill>
                  </a:tcPr>
                </a:tc>
              </a:tr>
            </a:tbl>
          </a:graphicData>
        </a:graphic>
      </p:graphicFrame>
      <p:sp>
        <p:nvSpPr>
          <p:cNvPr id="270" name="Google Shape;270;p14"/>
          <p:cNvSpPr/>
          <p:nvPr/>
        </p:nvSpPr>
        <p:spPr>
          <a:xfrm>
            <a:off x="1738509" y="3932642"/>
            <a:ext cx="8929266" cy="8245949"/>
          </a:xfrm>
          <a:prstGeom prst="rect">
            <a:avLst/>
          </a:prstGeom>
          <a:solidFill>
            <a:srgbClr val="32323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71" name="Google Shape;271;p14"/>
          <p:cNvSpPr txBox="1"/>
          <p:nvPr/>
        </p:nvSpPr>
        <p:spPr>
          <a:xfrm>
            <a:off x="2576753" y="6924918"/>
            <a:ext cx="7252778" cy="4221391"/>
          </a:xfrm>
          <a:prstGeom prst="rect">
            <a:avLst/>
          </a:prstGeom>
          <a:noFill/>
          <a:ln>
            <a:noFill/>
          </a:ln>
        </p:spPr>
        <p:txBody>
          <a:bodyPr anchorCtr="0" anchor="t" bIns="45700" lIns="45700" spcFirstLastPara="1" rIns="45700" wrap="square" tIns="45700">
            <a:noAutofit/>
          </a:bodyPr>
          <a:lstStyle/>
          <a:p>
            <a:pPr indent="-280736" lvl="0" marL="280736" marR="0" rtl="0" algn="l">
              <a:lnSpc>
                <a:spcPct val="14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Note the difference in CPU setup from C1 to C2 (in case you inherit old C1 scripts)</a:t>
            </a:r>
            <a:endParaRPr/>
          </a:p>
          <a:p>
            <a:pPr indent="0" lvl="0" marL="0"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You are always charged for a full node</a:t>
            </a:r>
            <a:endParaRPr/>
          </a:p>
          <a:p>
            <a:pPr indent="0" lvl="0" marL="0"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Storage cost are calculated as the highest peak per month</a:t>
            </a:r>
            <a:endParaRPr b="0" i="0" sz="1200" u="none" cap="none" strike="noStrike">
              <a:solidFill>
                <a:srgbClr val="000000"/>
              </a:solidFill>
              <a:latin typeface="Times"/>
              <a:ea typeface="Times"/>
              <a:cs typeface="Times"/>
              <a:sym typeface="Times"/>
            </a:endParaRPr>
          </a:p>
          <a:p>
            <a:pPr indent="-204535" lvl="0" marL="280736"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p:txBody>
      </p:sp>
      <p:sp>
        <p:nvSpPr>
          <p:cNvPr id="272" name="Google Shape;272;p14"/>
          <p:cNvSpPr/>
          <p:nvPr/>
        </p:nvSpPr>
        <p:spPr>
          <a:xfrm rot="1800000">
            <a:off x="2820707" y="4956571"/>
            <a:ext cx="1209839" cy="1397001"/>
          </a:xfrm>
          <a:custGeom>
            <a:rect b="b" l="l" r="r" t="t"/>
            <a:pathLst>
              <a:path extrusionOk="0" h="21600" w="21600">
                <a:moveTo>
                  <a:pt x="10800" y="0"/>
                </a:moveTo>
                <a:lnTo>
                  <a:pt x="21600" y="5400"/>
                </a:lnTo>
                <a:lnTo>
                  <a:pt x="21600" y="16200"/>
                </a:lnTo>
                <a:lnTo>
                  <a:pt x="10800" y="21600"/>
                </a:lnTo>
                <a:lnTo>
                  <a:pt x="0" y="16200"/>
                </a:lnTo>
                <a:lnTo>
                  <a:pt x="0" y="5400"/>
                </a:lnTo>
                <a:close/>
              </a:path>
            </a:pathLst>
          </a:custGeom>
          <a:noFill/>
          <a:ln cap="flat" cmpd="sng" w="63500">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73" name="Google Shape;273;p14"/>
          <p:cNvSpPr/>
          <p:nvPr/>
        </p:nvSpPr>
        <p:spPr>
          <a:xfrm rot="1800000">
            <a:off x="4018129" y="4503186"/>
            <a:ext cx="935389" cy="1080094"/>
          </a:xfrm>
          <a:custGeom>
            <a:rect b="b" l="l" r="r" t="t"/>
            <a:pathLst>
              <a:path extrusionOk="0" h="21600" w="21600">
                <a:moveTo>
                  <a:pt x="10800" y="0"/>
                </a:moveTo>
                <a:lnTo>
                  <a:pt x="21600" y="5400"/>
                </a:lnTo>
                <a:lnTo>
                  <a:pt x="21600" y="16200"/>
                </a:lnTo>
                <a:lnTo>
                  <a:pt x="10800" y="21600"/>
                </a:lnTo>
                <a:lnTo>
                  <a:pt x="0" y="16200"/>
                </a:lnTo>
                <a:lnTo>
                  <a:pt x="0" y="5400"/>
                </a:lnTo>
                <a:close/>
              </a:path>
            </a:pathLst>
          </a:custGeom>
          <a:noFill/>
          <a:ln cap="flat" cmpd="sng" w="63500">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pSp>
        <p:nvGrpSpPr>
          <p:cNvPr id="278" name="Google Shape;278;p15"/>
          <p:cNvGrpSpPr/>
          <p:nvPr/>
        </p:nvGrpSpPr>
        <p:grpSpPr>
          <a:xfrm>
            <a:off x="1739447" y="1364852"/>
            <a:ext cx="20048267" cy="1512883"/>
            <a:chOff x="-1" y="-1"/>
            <a:chExt cx="20048265" cy="1512882"/>
          </a:xfrm>
        </p:grpSpPr>
        <p:sp>
          <p:nvSpPr>
            <p:cNvPr id="279" name="Google Shape;279;p15"/>
            <p:cNvSpPr/>
            <p:nvPr/>
          </p:nvSpPr>
          <p:spPr>
            <a:xfrm>
              <a:off x="516875" y="805373"/>
              <a:ext cx="19531389"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ARCHITECTURE FOR COMPUTEROME 2.0</a:t>
              </a:r>
              <a:endParaRPr/>
            </a:p>
          </p:txBody>
        </p:sp>
        <p:sp>
          <p:nvSpPr>
            <p:cNvPr id="280" name="Google Shape;280;p15"/>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281" name="Google Shape;281;p15"/>
          <p:cNvPicPr preferRelativeResize="0"/>
          <p:nvPr/>
        </p:nvPicPr>
        <p:blipFill rotWithShape="1">
          <a:blip r:embed="rId3">
            <a:alphaModFix/>
          </a:blip>
          <a:srcRect b="0" l="0" r="0" t="0"/>
          <a:stretch/>
        </p:blipFill>
        <p:spPr>
          <a:xfrm>
            <a:off x="2662237" y="2742204"/>
            <a:ext cx="19046683" cy="980072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grpSp>
        <p:nvGrpSpPr>
          <p:cNvPr id="286" name="Google Shape;286;p16"/>
          <p:cNvGrpSpPr/>
          <p:nvPr/>
        </p:nvGrpSpPr>
        <p:grpSpPr>
          <a:xfrm>
            <a:off x="1739447" y="1364852"/>
            <a:ext cx="12747263" cy="11323749"/>
            <a:chOff x="-2" y="-1"/>
            <a:chExt cx="12747261" cy="11323747"/>
          </a:xfrm>
        </p:grpSpPr>
        <p:sp>
          <p:nvSpPr>
            <p:cNvPr id="287" name="Google Shape;287;p16"/>
            <p:cNvSpPr/>
            <p:nvPr/>
          </p:nvSpPr>
          <p:spPr>
            <a:xfrm>
              <a:off x="516875" y="805373"/>
              <a:ext cx="12230385"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COMPUTEROME HPC ENVIRONMEMNT</a:t>
              </a:r>
              <a:endParaRPr/>
            </a:p>
          </p:txBody>
        </p:sp>
        <p:sp>
          <p:nvSpPr>
            <p:cNvPr id="288" name="Google Shape;288;p16"/>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289" name="Google Shape;289;p16"/>
            <p:cNvSpPr/>
            <p:nvPr/>
          </p:nvSpPr>
          <p:spPr>
            <a:xfrm rot="5400000">
              <a:off x="-4600643" y="6560008"/>
              <a:ext cx="9364380" cy="163097"/>
            </a:xfrm>
            <a:prstGeom prst="rect">
              <a:avLst/>
            </a:prstGeom>
            <a:solidFill>
              <a:srgbClr val="B0C5EB"/>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290" name="Google Shape;290;p16"/>
          <p:cNvPicPr preferRelativeResize="0"/>
          <p:nvPr/>
        </p:nvPicPr>
        <p:blipFill rotWithShape="1">
          <a:blip r:embed="rId3">
            <a:alphaModFix/>
          </a:blip>
          <a:srcRect b="0" l="0" r="0" t="0"/>
          <a:stretch/>
        </p:blipFill>
        <p:spPr>
          <a:xfrm>
            <a:off x="2227947" y="2733304"/>
            <a:ext cx="17422420" cy="1022718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grpSp>
        <p:nvGrpSpPr>
          <p:cNvPr id="295" name="Google Shape;295;p17"/>
          <p:cNvGrpSpPr/>
          <p:nvPr/>
        </p:nvGrpSpPr>
        <p:grpSpPr>
          <a:xfrm>
            <a:off x="1739447" y="1364852"/>
            <a:ext cx="10702862" cy="1512883"/>
            <a:chOff x="-1" y="-1"/>
            <a:chExt cx="10702859" cy="1512882"/>
          </a:xfrm>
        </p:grpSpPr>
        <p:sp>
          <p:nvSpPr>
            <p:cNvPr id="296" name="Google Shape;296;p17"/>
            <p:cNvSpPr/>
            <p:nvPr/>
          </p:nvSpPr>
          <p:spPr>
            <a:xfrm>
              <a:off x="516875" y="805373"/>
              <a:ext cx="10185983"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SECURE PRIVATE CLOUD</a:t>
              </a:r>
              <a:endParaRPr/>
            </a:p>
          </p:txBody>
        </p:sp>
        <p:sp>
          <p:nvSpPr>
            <p:cNvPr id="297" name="Google Shape;297;p17"/>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nvGrpSpPr>
          <p:cNvPr id="298" name="Google Shape;298;p17"/>
          <p:cNvGrpSpPr/>
          <p:nvPr/>
        </p:nvGrpSpPr>
        <p:grpSpPr>
          <a:xfrm>
            <a:off x="14260314" y="1659346"/>
            <a:ext cx="8751597" cy="10397309"/>
            <a:chOff x="0" y="0"/>
            <a:chExt cx="8751596" cy="10397308"/>
          </a:xfrm>
        </p:grpSpPr>
        <p:sp>
          <p:nvSpPr>
            <p:cNvPr id="299" name="Google Shape;299;p17"/>
            <p:cNvSpPr/>
            <p:nvPr/>
          </p:nvSpPr>
          <p:spPr>
            <a:xfrm>
              <a:off x="0" y="1645712"/>
              <a:ext cx="8751596" cy="8751596"/>
            </a:xfrm>
            <a:prstGeom prst="ellipse">
              <a:avLst/>
            </a:prstGeom>
            <a:solidFill>
              <a:srgbClr val="F3C290">
                <a:alpha val="94901"/>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0" name="Google Shape;300;p17"/>
            <p:cNvSpPr/>
            <p:nvPr/>
          </p:nvSpPr>
          <p:spPr>
            <a:xfrm>
              <a:off x="628560" y="2274272"/>
              <a:ext cx="7505679" cy="7505679"/>
            </a:xfrm>
            <a:prstGeom prst="ellipse">
              <a:avLst/>
            </a:pr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1" name="Google Shape;301;p17"/>
            <p:cNvSpPr/>
            <p:nvPr/>
          </p:nvSpPr>
          <p:spPr>
            <a:xfrm>
              <a:off x="4392803" y="1321275"/>
              <a:ext cx="2050058" cy="1334038"/>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2" name="Google Shape;302;p17"/>
            <p:cNvSpPr/>
            <p:nvPr/>
          </p:nvSpPr>
          <p:spPr>
            <a:xfrm>
              <a:off x="4599759" y="1086179"/>
              <a:ext cx="1169702" cy="1769813"/>
            </a:xfrm>
            <a:prstGeom prst="rightArrow">
              <a:avLst>
                <a:gd fmla="val 35430" name="adj1"/>
                <a:gd fmla="val 56970" name="adj2"/>
              </a:avLst>
            </a:prstGeom>
            <a:solidFill>
              <a:srgbClr val="F3C290">
                <a:alpha val="94901"/>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3" name="Google Shape;303;p17"/>
            <p:cNvSpPr/>
            <p:nvPr/>
          </p:nvSpPr>
          <p:spPr>
            <a:xfrm rot="8220000">
              <a:off x="6097538" y="1979212"/>
              <a:ext cx="1715962" cy="1496705"/>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304" name="Google Shape;304;p17"/>
            <p:cNvPicPr preferRelativeResize="0"/>
            <p:nvPr/>
          </p:nvPicPr>
          <p:blipFill rotWithShape="1">
            <a:blip r:embed="rId3">
              <a:alphaModFix/>
            </a:blip>
            <a:srcRect b="0" l="0" r="0" t="0"/>
            <a:stretch/>
          </p:blipFill>
          <p:spPr>
            <a:xfrm>
              <a:off x="1687814" y="4142643"/>
              <a:ext cx="5375967" cy="2752495"/>
            </a:xfrm>
            <a:prstGeom prst="rect">
              <a:avLst/>
            </a:prstGeom>
            <a:noFill/>
            <a:ln>
              <a:noFill/>
            </a:ln>
          </p:spPr>
        </p:pic>
        <p:sp>
          <p:nvSpPr>
            <p:cNvPr id="305" name="Google Shape;305;p17"/>
            <p:cNvSpPr/>
            <p:nvPr/>
          </p:nvSpPr>
          <p:spPr>
            <a:xfrm>
              <a:off x="6580628" y="0"/>
              <a:ext cx="2050058" cy="1334038"/>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306" name="Google Shape;306;p17"/>
          <p:cNvSpPr/>
          <p:nvPr/>
        </p:nvSpPr>
        <p:spPr>
          <a:xfrm>
            <a:off x="1671361" y="3953182"/>
            <a:ext cx="11188712" cy="8056546"/>
          </a:xfrm>
          <a:prstGeom prst="rect">
            <a:avLst/>
          </a:prstGeom>
          <a:solidFill>
            <a:srgbClr val="80A7A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7" name="Google Shape;307;p17"/>
          <p:cNvSpPr txBox="1"/>
          <p:nvPr/>
        </p:nvSpPr>
        <p:spPr>
          <a:xfrm>
            <a:off x="2089127" y="5106199"/>
            <a:ext cx="10353180" cy="8056545"/>
          </a:xfrm>
          <a:prstGeom prst="rect">
            <a:avLst/>
          </a:prstGeom>
          <a:noFill/>
          <a:ln>
            <a:noFill/>
          </a:ln>
        </p:spPr>
        <p:txBody>
          <a:bodyPr anchorCtr="0" anchor="t" bIns="45700" lIns="45700" spcFirstLastPara="1" rIns="45700" wrap="square" tIns="45700">
            <a:noAutofit/>
          </a:bodyPr>
          <a:lstStyle/>
          <a:p>
            <a:pPr indent="-280736" lvl="0" marL="280736" marR="0" rtl="0" algn="l">
              <a:lnSpc>
                <a:spcPct val="10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The Computerome Secure Private Cloud is a Platform-as-a-Service providing the user with a private and dedicated virtual supercomputer, configured and optimised to meet the user’s specific needs, special requirements and workload.</a:t>
            </a:r>
            <a:endParaRPr/>
          </a:p>
          <a:p>
            <a:pPr indent="-52135" lvl="0" marL="280736" marR="0" rtl="0" algn="l">
              <a:lnSpc>
                <a:spcPct val="100000"/>
              </a:lnSpc>
              <a:spcBef>
                <a:spcPts val="0"/>
              </a:spcBef>
              <a:spcAft>
                <a:spcPts val="0"/>
              </a:spcAft>
              <a:buClr>
                <a:srgbClr val="FFFFFF"/>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0" marL="280736" marR="0" rtl="0" algn="l">
              <a:lnSpc>
                <a:spcPct val="10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Working with health data, sensitive personal data or working with high-value research or confidential data, the Secure Private Cloud is the optimal choice for health care and life science research users. </a:t>
            </a:r>
            <a:endParaRPr/>
          </a:p>
          <a:p>
            <a:pPr indent="-52135" lvl="0" marL="280736" marR="0" rtl="0" algn="l">
              <a:lnSpc>
                <a:spcPct val="100000"/>
              </a:lnSpc>
              <a:spcBef>
                <a:spcPts val="0"/>
              </a:spcBef>
              <a:spcAft>
                <a:spcPts val="0"/>
              </a:spcAft>
              <a:buClr>
                <a:srgbClr val="FFFFFF"/>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0" marL="280736" marR="0" rtl="0" algn="l">
              <a:lnSpc>
                <a:spcPct val="100000"/>
              </a:lnSpc>
              <a:spcBef>
                <a:spcPts val="0"/>
              </a:spcBef>
              <a:spcAft>
                <a:spcPts val="0"/>
              </a:spcAft>
              <a:buClr>
                <a:srgbClr val="FFFFFF"/>
              </a:buClr>
              <a:buSzPts val="2800"/>
              <a:buFont typeface="Helvetica Neue"/>
              <a:buChar char="•"/>
            </a:pPr>
            <a:r>
              <a:rPr b="0" i="0" lang="en-US" sz="2800" u="none" cap="none" strike="noStrike">
                <a:solidFill>
                  <a:srgbClr val="FFFFFF"/>
                </a:solidFill>
                <a:latin typeface="Helvetica Neue"/>
                <a:ea typeface="Helvetica Neue"/>
                <a:cs typeface="Helvetica Neue"/>
                <a:sym typeface="Helvetica Neue"/>
              </a:rPr>
              <a:t>The Secure Private Cloud is a 100% containment of the data, users and compute resources within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p:txBody>
      </p:sp>
      <p:sp>
        <p:nvSpPr>
          <p:cNvPr id="308" name="Google Shape;308;p17"/>
          <p:cNvSpPr/>
          <p:nvPr/>
        </p:nvSpPr>
        <p:spPr>
          <a:xfrm>
            <a:off x="18586450" y="6730144"/>
            <a:ext cx="1125986" cy="1502036"/>
          </a:xfrm>
          <a:prstGeom prst="rect">
            <a:avLst/>
          </a:prstGeom>
          <a:solidFill>
            <a:srgbClr val="354758"/>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09" name="Google Shape;309;p17"/>
          <p:cNvSpPr/>
          <p:nvPr/>
        </p:nvSpPr>
        <p:spPr>
          <a:xfrm>
            <a:off x="18535650" y="6628544"/>
            <a:ext cx="1125986" cy="1502036"/>
          </a:xfrm>
          <a:custGeom>
            <a:rect b="b" l="l" r="r" t="t"/>
            <a:pathLst>
              <a:path extrusionOk="0" h="21600" w="2160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rgbClr val="80A7A5"/>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8"/>
          <p:cNvSpPr/>
          <p:nvPr/>
        </p:nvSpPr>
        <p:spPr>
          <a:xfrm>
            <a:off x="10423050" y="25504"/>
            <a:ext cx="13924966" cy="12907252"/>
          </a:xfrm>
          <a:prstGeom prst="rect">
            <a:avLst/>
          </a:prstGeom>
          <a:solidFill>
            <a:srgbClr val="37455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15" name="Google Shape;315;p18"/>
          <p:cNvSpPr txBox="1"/>
          <p:nvPr/>
        </p:nvSpPr>
        <p:spPr>
          <a:xfrm>
            <a:off x="12208944" y="4027344"/>
            <a:ext cx="10353179" cy="8056545"/>
          </a:xfrm>
          <a:prstGeom prst="rect">
            <a:avLst/>
          </a:prstGeom>
          <a:noFill/>
          <a:ln>
            <a:noFill/>
          </a:ln>
        </p:spPr>
        <p:txBody>
          <a:bodyPr anchorCtr="0" anchor="t" bIns="45700" lIns="45700" spcFirstLastPara="1" rIns="45700" wrap="square" tIns="45700">
            <a:noAutofit/>
          </a:bodyPr>
          <a:lstStyle/>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Storing and processing person-sensitive data</a:t>
            </a:r>
            <a:endParaRPr/>
          </a:p>
          <a:p>
            <a:pPr indent="0" lvl="0" marL="0"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100% scalable compute resources</a:t>
            </a:r>
            <a:endParaRPr b="0" i="0" sz="3600" u="none" cap="none" strike="noStrike">
              <a:solidFill>
                <a:srgbClr val="000000"/>
              </a:solidFill>
              <a:latin typeface="Merriweather Sans"/>
              <a:ea typeface="Merriweather Sans"/>
              <a:cs typeface="Merriweather Sans"/>
              <a:sym typeface="Merriweather Sans"/>
            </a:endParaRPr>
          </a:p>
          <a:p>
            <a:pPr indent="-52135" lvl="0" marL="280736"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Storage and recovery of very large data sets</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3,000+ bioinformatics/scientific tools and databases</a:t>
            </a:r>
            <a:endParaRPr b="0" i="0" sz="3600" u="none" cap="none" strike="noStrike">
              <a:solidFill>
                <a:srgbClr val="000000"/>
              </a:solidFill>
              <a:latin typeface="Merriweather Sans"/>
              <a:ea typeface="Merriweather Sans"/>
              <a:cs typeface="Merriweather Sans"/>
              <a:sym typeface="Merriweather Sans"/>
            </a:endParaRPr>
          </a:p>
          <a:p>
            <a:pPr indent="-52135" lvl="0" marL="280736"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Physically isolated cloud with 5 layers of security</a:t>
            </a:r>
            <a:endParaRPr/>
          </a:p>
          <a:p>
            <a:pPr indent="-52135" lvl="0" marL="280736" marR="0" rtl="0" algn="l">
              <a:lnSpc>
                <a:spcPct val="140000"/>
              </a:lnSpc>
              <a:spcBef>
                <a:spcPts val="0"/>
              </a:spcBef>
              <a:spcAft>
                <a:spcPts val="0"/>
              </a:spcAft>
              <a:buClr>
                <a:srgbClr val="FFFFFF"/>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0" marL="280736" marR="0" rtl="0" algn="l">
              <a:lnSpc>
                <a:spcPct val="140000"/>
              </a:lnSpc>
              <a:spcBef>
                <a:spcPts val="0"/>
              </a:spcBef>
              <a:spcAft>
                <a:spcPts val="0"/>
              </a:spcAft>
              <a:buClr>
                <a:srgbClr val="FFFFFF"/>
              </a:buClr>
              <a:buSzPts val="3000"/>
              <a:buFont typeface="Helvetica Neue"/>
              <a:buChar char="•"/>
            </a:pPr>
            <a:r>
              <a:rPr b="0" i="0" lang="en-US" sz="3000" u="none" cap="none" strike="noStrike">
                <a:solidFill>
                  <a:srgbClr val="FFFFFF"/>
                </a:solidFill>
                <a:latin typeface="Helvetica Neue"/>
                <a:ea typeface="Helvetica Neue"/>
                <a:cs typeface="Helvetica Neue"/>
                <a:sym typeface="Helvetica Neue"/>
              </a:rPr>
              <a:t>Expert  1-to-1 support &amp; system admin services</a:t>
            </a:r>
            <a:endParaRPr b="0" i="0" sz="1200" u="none" cap="none" strike="noStrike">
              <a:solidFill>
                <a:srgbClr val="000000"/>
              </a:solidFill>
              <a:latin typeface="Merriweather Sans"/>
              <a:ea typeface="Merriweather Sans"/>
              <a:cs typeface="Merriweather Sans"/>
              <a:sym typeface="Merriweather Sans"/>
            </a:endParaRPr>
          </a:p>
          <a:p>
            <a:pPr indent="-52135" lvl="0" marL="280736" marR="0" rtl="0" algn="l">
              <a:lnSpc>
                <a:spcPct val="10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p:txBody>
      </p:sp>
      <p:pic>
        <p:nvPicPr>
          <p:cNvPr descr="Image" id="316" name="Google Shape;316;p18"/>
          <p:cNvPicPr preferRelativeResize="0"/>
          <p:nvPr/>
        </p:nvPicPr>
        <p:blipFill rotWithShape="1">
          <a:blip r:embed="rId3">
            <a:alphaModFix/>
          </a:blip>
          <a:srcRect b="0" l="0" r="0" t="0"/>
          <a:stretch/>
        </p:blipFill>
        <p:spPr>
          <a:xfrm>
            <a:off x="1504177" y="3282670"/>
            <a:ext cx="7256779" cy="9392554"/>
          </a:xfrm>
          <a:prstGeom prst="rect">
            <a:avLst/>
          </a:prstGeom>
          <a:noFill/>
          <a:ln>
            <a:noFill/>
          </a:ln>
        </p:spPr>
      </p:pic>
      <p:grpSp>
        <p:nvGrpSpPr>
          <p:cNvPr id="317" name="Google Shape;317;p18"/>
          <p:cNvGrpSpPr/>
          <p:nvPr/>
        </p:nvGrpSpPr>
        <p:grpSpPr>
          <a:xfrm>
            <a:off x="1739447" y="1364852"/>
            <a:ext cx="15913234" cy="1512883"/>
            <a:chOff x="-1" y="-1"/>
            <a:chExt cx="15913232" cy="1512882"/>
          </a:xfrm>
        </p:grpSpPr>
        <p:sp>
          <p:nvSpPr>
            <p:cNvPr id="318" name="Google Shape;318;p18"/>
            <p:cNvSpPr/>
            <p:nvPr/>
          </p:nvSpPr>
          <p:spPr>
            <a:xfrm>
              <a:off x="516875" y="805373"/>
              <a:ext cx="15396356"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WORKING ON C2 SECURE </a:t>
              </a:r>
              <a:r>
                <a:rPr b="1" i="0" lang="en-US" sz="5000" u="none" cap="none" strike="noStrike">
                  <a:solidFill>
                    <a:srgbClr val="FFFFFF"/>
                  </a:solidFill>
                  <a:latin typeface="Helvetica Neue"/>
                  <a:ea typeface="Helvetica Neue"/>
                  <a:cs typeface="Helvetica Neue"/>
                  <a:sym typeface="Helvetica Neue"/>
                </a:rPr>
                <a:t>PRIVATE</a:t>
              </a:r>
              <a:r>
                <a:rPr b="1" i="0" lang="en-US" sz="5000" u="none" cap="none" strike="noStrike">
                  <a:solidFill>
                    <a:srgbClr val="323E4E"/>
                  </a:solidFill>
                  <a:latin typeface="Helvetica Neue"/>
                  <a:ea typeface="Helvetica Neue"/>
                  <a:cs typeface="Helvetica Neue"/>
                  <a:sym typeface="Helvetica Neue"/>
                </a:rPr>
                <a:t> </a:t>
              </a:r>
              <a:r>
                <a:rPr b="1" i="0" lang="en-US" sz="5000" u="none" cap="none" strike="noStrike">
                  <a:solidFill>
                    <a:srgbClr val="FFFFFF"/>
                  </a:solidFill>
                  <a:latin typeface="Helvetica Neue"/>
                  <a:ea typeface="Helvetica Neue"/>
                  <a:cs typeface="Helvetica Neue"/>
                  <a:sym typeface="Helvetica Neue"/>
                </a:rPr>
                <a:t>CLOUD</a:t>
              </a:r>
              <a:r>
                <a:rPr b="1" i="0" lang="en-US" sz="5000" u="none" cap="none" strike="noStrike">
                  <a:solidFill>
                    <a:srgbClr val="323E4E"/>
                  </a:solidFill>
                  <a:latin typeface="Helvetica Neue"/>
                  <a:ea typeface="Helvetica Neue"/>
                  <a:cs typeface="Helvetica Neue"/>
                  <a:sym typeface="Helvetica Neue"/>
                </a:rPr>
                <a:t> </a:t>
              </a:r>
              <a:r>
                <a:rPr b="1" i="0" lang="en-US" sz="5000" u="none" cap="none" strike="noStrike">
                  <a:solidFill>
                    <a:srgbClr val="FFFFFF"/>
                  </a:solidFill>
                  <a:latin typeface="Helvetica Neue"/>
                  <a:ea typeface="Helvetica Neue"/>
                  <a:cs typeface="Helvetica Neue"/>
                  <a:sym typeface="Helvetica Neue"/>
                </a:rPr>
                <a:t>(SPC)</a:t>
              </a:r>
              <a:endParaRPr/>
            </a:p>
          </p:txBody>
        </p:sp>
        <p:sp>
          <p:nvSpPr>
            <p:cNvPr id="319" name="Google Shape;319;p18"/>
            <p:cNvSpPr/>
            <p:nvPr/>
          </p:nvSpPr>
          <p:spPr>
            <a:xfrm rot="5400000">
              <a:off x="-676306" y="676304"/>
              <a:ext cx="1512882" cy="16027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320" name="Google Shape;320;p18"/>
          <p:cNvSpPr/>
          <p:nvPr/>
        </p:nvSpPr>
        <p:spPr>
          <a:xfrm>
            <a:off x="21939250" y="3982490"/>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1" name="Google Shape;321;p18"/>
          <p:cNvSpPr/>
          <p:nvPr/>
        </p:nvSpPr>
        <p:spPr>
          <a:xfrm>
            <a:off x="21939250" y="7751260"/>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2" name="Google Shape;322;p18"/>
          <p:cNvSpPr/>
          <p:nvPr/>
        </p:nvSpPr>
        <p:spPr>
          <a:xfrm>
            <a:off x="21939250" y="5238746"/>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3" name="Google Shape;323;p18"/>
          <p:cNvSpPr/>
          <p:nvPr/>
        </p:nvSpPr>
        <p:spPr>
          <a:xfrm>
            <a:off x="21939250" y="6495003"/>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4" name="Google Shape;324;p18"/>
          <p:cNvSpPr/>
          <p:nvPr/>
        </p:nvSpPr>
        <p:spPr>
          <a:xfrm>
            <a:off x="21939250" y="9007516"/>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5" name="Google Shape;325;p18"/>
          <p:cNvSpPr/>
          <p:nvPr/>
        </p:nvSpPr>
        <p:spPr>
          <a:xfrm>
            <a:off x="21939250" y="10263773"/>
            <a:ext cx="730254" cy="730254"/>
          </a:xfrm>
          <a:custGeom>
            <a:rect b="b" l="l" r="r" t="t"/>
            <a:pathLst>
              <a:path extrusionOk="0" h="21600" w="21600">
                <a:moveTo>
                  <a:pt x="10801" y="0"/>
                </a:moveTo>
                <a:cubicBezTo>
                  <a:pt x="4836" y="0"/>
                  <a:pt x="0" y="4834"/>
                  <a:pt x="0" y="10799"/>
                </a:cubicBezTo>
                <a:cubicBezTo>
                  <a:pt x="0" y="16764"/>
                  <a:pt x="4836" y="21600"/>
                  <a:pt x="10801" y="21600"/>
                </a:cubicBezTo>
                <a:cubicBezTo>
                  <a:pt x="16766" y="21600"/>
                  <a:pt x="21600" y="16764"/>
                  <a:pt x="21600" y="10799"/>
                </a:cubicBezTo>
                <a:cubicBezTo>
                  <a:pt x="21600" y="4834"/>
                  <a:pt x="16766" y="0"/>
                  <a:pt x="10801" y="0"/>
                </a:cubicBezTo>
                <a:close/>
                <a:moveTo>
                  <a:pt x="16337" y="5557"/>
                </a:moveTo>
                <a:cubicBezTo>
                  <a:pt x="16555" y="5556"/>
                  <a:pt x="16774" y="5639"/>
                  <a:pt x="16939" y="5803"/>
                </a:cubicBezTo>
                <a:lnTo>
                  <a:pt x="17480" y="6344"/>
                </a:lnTo>
                <a:cubicBezTo>
                  <a:pt x="17810" y="6674"/>
                  <a:pt x="17809" y="7209"/>
                  <a:pt x="17485" y="7539"/>
                </a:cubicBezTo>
                <a:lnTo>
                  <a:pt x="7826" y="17269"/>
                </a:lnTo>
                <a:cubicBezTo>
                  <a:pt x="7497" y="17604"/>
                  <a:pt x="6955" y="17604"/>
                  <a:pt x="6625" y="17269"/>
                </a:cubicBezTo>
                <a:lnTo>
                  <a:pt x="3230" y="13872"/>
                </a:lnTo>
                <a:cubicBezTo>
                  <a:pt x="2900" y="13542"/>
                  <a:pt x="2900" y="13007"/>
                  <a:pt x="3230" y="12677"/>
                </a:cubicBezTo>
                <a:lnTo>
                  <a:pt x="3770" y="12136"/>
                </a:lnTo>
                <a:cubicBezTo>
                  <a:pt x="4100" y="11806"/>
                  <a:pt x="4635" y="11806"/>
                  <a:pt x="4965" y="12136"/>
                </a:cubicBezTo>
                <a:lnTo>
                  <a:pt x="7166" y="14336"/>
                </a:lnTo>
                <a:cubicBezTo>
                  <a:pt x="7198" y="14369"/>
                  <a:pt x="7253" y="14369"/>
                  <a:pt x="7286" y="14336"/>
                </a:cubicBezTo>
                <a:lnTo>
                  <a:pt x="15737" y="5809"/>
                </a:lnTo>
                <a:cubicBezTo>
                  <a:pt x="15902" y="5641"/>
                  <a:pt x="16120" y="5557"/>
                  <a:pt x="16337" y="5557"/>
                </a:cubicBezTo>
                <a:close/>
              </a:path>
            </a:pathLst>
          </a:custGeom>
          <a:solidFill>
            <a:srgbClr val="FFFFFF"/>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26" name="Google Shape;326;p18"/>
          <p:cNvSpPr txBox="1"/>
          <p:nvPr/>
        </p:nvSpPr>
        <p:spPr>
          <a:xfrm>
            <a:off x="4240075" y="5509471"/>
            <a:ext cx="10353179" cy="8056545"/>
          </a:xfrm>
          <a:prstGeom prst="rect">
            <a:avLst/>
          </a:prstGeom>
          <a:noFill/>
          <a:ln>
            <a:noFill/>
          </a:ln>
        </p:spPr>
        <p:txBody>
          <a:bodyPr anchorCtr="0" anchor="t" bIns="45700" lIns="45700" spcFirstLastPara="1" rIns="45700" wrap="square" tIns="45700">
            <a:noAutofit/>
          </a:bodyPr>
          <a:lstStyle/>
          <a:p>
            <a:pPr indent="0" lvl="0" marL="0" marR="0" rtl="0" algn="l">
              <a:lnSpc>
                <a:spcPct val="140000"/>
              </a:lnSpc>
              <a:spcBef>
                <a:spcPts val="0"/>
              </a:spcBef>
              <a:spcAft>
                <a:spcPts val="0"/>
              </a:spcAft>
              <a:buClr>
                <a:srgbClr val="000000"/>
              </a:buClr>
              <a:buSzPts val="3000"/>
              <a:buFont typeface="Helvetica Neue"/>
              <a:buNone/>
            </a:pPr>
            <a:r>
              <a:rPr b="1" i="0" lang="en-US" sz="3000" u="none" cap="none" strike="noStrike">
                <a:solidFill>
                  <a:srgbClr val="000000"/>
                </a:solidFill>
                <a:latin typeface="Helvetica Neue"/>
                <a:ea typeface="Helvetica Neue"/>
                <a:cs typeface="Helvetica Neue"/>
                <a:sym typeface="Helvetica Neue"/>
              </a:rPr>
              <a:t>31.360</a:t>
            </a:r>
            <a:r>
              <a:rPr b="0" i="0" lang="en-US" sz="3000" u="none" cap="none" strike="noStrike">
                <a:solidFill>
                  <a:srgbClr val="000000"/>
                </a:solidFill>
                <a:latin typeface="Helvetica Neue"/>
                <a:ea typeface="Helvetica Neue"/>
                <a:cs typeface="Helvetica Neue"/>
                <a:sym typeface="Helvetica Neue"/>
              </a:rPr>
              <a:t> Cores</a:t>
            </a:r>
            <a:endParaRPr/>
          </a:p>
          <a:p>
            <a:pPr indent="0" lvl="0" marL="0" marR="0" rtl="0" algn="l">
              <a:lnSpc>
                <a:spcPct val="140000"/>
              </a:lnSpc>
              <a:spcBef>
                <a:spcPts val="0"/>
              </a:spcBef>
              <a:spcAft>
                <a:spcPts val="0"/>
              </a:spcAft>
              <a:buClr>
                <a:srgbClr val="000000"/>
              </a:buClr>
              <a:buSzPts val="3000"/>
              <a:buFont typeface="Helvetica Neue"/>
              <a:buNone/>
            </a:pPr>
            <a:r>
              <a:rPr b="1" i="0" lang="en-US" sz="3000" u="none" cap="none" strike="noStrike">
                <a:solidFill>
                  <a:srgbClr val="000000"/>
                </a:solidFill>
                <a:latin typeface="Helvetica Neue"/>
                <a:ea typeface="Helvetica Neue"/>
                <a:cs typeface="Helvetica Neue"/>
                <a:sym typeface="Helvetica Neue"/>
              </a:rPr>
              <a:t>220 TB </a:t>
            </a:r>
            <a:r>
              <a:rPr b="0" i="0" lang="en-US" sz="3000" u="none" cap="none" strike="noStrike">
                <a:solidFill>
                  <a:srgbClr val="000000"/>
                </a:solidFill>
                <a:latin typeface="Helvetica Neue"/>
                <a:ea typeface="Helvetica Neue"/>
                <a:cs typeface="Helvetica Neue"/>
                <a:sym typeface="Helvetica Neue"/>
              </a:rPr>
              <a:t>Memory</a:t>
            </a:r>
            <a:endParaRPr/>
          </a:p>
          <a:p>
            <a:pPr indent="0" lvl="0" marL="0" marR="0" rtl="0" algn="l">
              <a:lnSpc>
                <a:spcPct val="140000"/>
              </a:lnSpc>
              <a:spcBef>
                <a:spcPts val="0"/>
              </a:spcBef>
              <a:spcAft>
                <a:spcPts val="0"/>
              </a:spcAft>
              <a:buClr>
                <a:srgbClr val="000000"/>
              </a:buClr>
              <a:buSzPts val="3000"/>
              <a:buFont typeface="Helvetica Neue"/>
              <a:buNone/>
            </a:pPr>
            <a:r>
              <a:rPr b="1" i="0" lang="en-US" sz="3000" u="none" cap="none" strike="noStrike">
                <a:solidFill>
                  <a:srgbClr val="000000"/>
                </a:solidFill>
                <a:latin typeface="Helvetica Neue"/>
                <a:ea typeface="Helvetica Neue"/>
                <a:cs typeface="Helvetica Neue"/>
                <a:sym typeface="Helvetica Neue"/>
              </a:rPr>
              <a:t>17 PB </a:t>
            </a:r>
            <a:r>
              <a:rPr b="0" i="0" lang="en-US" sz="3000" u="none" cap="none" strike="noStrike">
                <a:solidFill>
                  <a:srgbClr val="000000"/>
                </a:solidFill>
                <a:latin typeface="Helvetica Neue"/>
                <a:ea typeface="Helvetica Neue"/>
                <a:cs typeface="Helvetica Neue"/>
                <a:sym typeface="Helvetica Neue"/>
              </a:rPr>
              <a:t>Storage</a:t>
            </a:r>
            <a:endParaRPr/>
          </a:p>
          <a:p>
            <a:pPr indent="0" lvl="0" marL="0" marR="0" rtl="0" algn="l">
              <a:lnSpc>
                <a:spcPct val="140000"/>
              </a:lnSpc>
              <a:spcBef>
                <a:spcPts val="0"/>
              </a:spcBef>
              <a:spcAft>
                <a:spcPts val="0"/>
              </a:spcAft>
              <a:buClr>
                <a:srgbClr val="323E4E"/>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0" lvl="0" marL="0" marR="0" rtl="0" algn="l">
              <a:lnSpc>
                <a:spcPct val="140000"/>
              </a:lnSpc>
              <a:spcBef>
                <a:spcPts val="0"/>
              </a:spcBef>
              <a:spcAft>
                <a:spcPts val="0"/>
              </a:spcAft>
              <a:buClr>
                <a:srgbClr val="323E4E"/>
              </a:buClr>
              <a:buSzPts val="1200"/>
              <a:buFont typeface="Helvetica Neue"/>
              <a:buNone/>
            </a:pPr>
            <a:r>
              <a:t/>
            </a:r>
            <a:endParaRPr b="0" i="0" sz="1200" u="none" cap="none" strike="noStrike">
              <a:solidFill>
                <a:srgbClr val="FFFFFF"/>
              </a:solidFill>
              <a:latin typeface="Merriweather Sans"/>
              <a:ea typeface="Merriweather Sans"/>
              <a:cs typeface="Merriweather Sans"/>
              <a:sym typeface="Merriweather Sans"/>
            </a:endParaRPr>
          </a:p>
          <a:p>
            <a:pPr indent="-52135" lvl="0" marL="280736" marR="0" rtl="0" algn="l">
              <a:lnSpc>
                <a:spcPct val="100000"/>
              </a:lnSpc>
              <a:spcBef>
                <a:spcPts val="0"/>
              </a:spcBef>
              <a:spcAft>
                <a:spcPts val="0"/>
              </a:spcAft>
              <a:buClr>
                <a:srgbClr val="FFFFFF"/>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595E59"/>
              </a:buClr>
              <a:buSzPts val="1200"/>
              <a:buFont typeface="Helvetica Neue"/>
              <a:buNone/>
            </a:pPr>
            <a:r>
              <a:t/>
            </a:r>
            <a:endParaRPr b="0" i="0" sz="1200" u="none" cap="none" strike="noStrike">
              <a:solidFill>
                <a:srgbClr val="000000"/>
              </a:solidFill>
              <a:latin typeface="Times"/>
              <a:ea typeface="Times"/>
              <a:cs typeface="Times"/>
              <a:sym typeface="Time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9"/>
          <p:cNvSpPr/>
          <p:nvPr/>
        </p:nvSpPr>
        <p:spPr>
          <a:xfrm>
            <a:off x="33591" y="51217"/>
            <a:ext cx="13601415" cy="12883030"/>
          </a:xfrm>
          <a:prstGeom prst="rect">
            <a:avLst/>
          </a:prstGeom>
          <a:solidFill>
            <a:srgbClr val="697A99"/>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332" name="Google Shape;332;p19"/>
          <p:cNvPicPr preferRelativeResize="0"/>
          <p:nvPr/>
        </p:nvPicPr>
        <p:blipFill rotWithShape="1">
          <a:blip r:embed="rId3">
            <a:alphaModFix/>
          </a:blip>
          <a:srcRect b="0" l="0" r="0" t="0"/>
          <a:stretch/>
        </p:blipFill>
        <p:spPr>
          <a:xfrm>
            <a:off x="14318481" y="-74362"/>
            <a:ext cx="9385668" cy="13134968"/>
          </a:xfrm>
          <a:prstGeom prst="rect">
            <a:avLst/>
          </a:prstGeom>
          <a:noFill/>
          <a:ln>
            <a:noFill/>
          </a:ln>
        </p:spPr>
      </p:pic>
      <p:grpSp>
        <p:nvGrpSpPr>
          <p:cNvPr id="333" name="Google Shape;333;p19"/>
          <p:cNvGrpSpPr/>
          <p:nvPr/>
        </p:nvGrpSpPr>
        <p:grpSpPr>
          <a:xfrm>
            <a:off x="2933247" y="5736289"/>
            <a:ext cx="10702862" cy="1512883"/>
            <a:chOff x="-1" y="-1"/>
            <a:chExt cx="10702859" cy="1512882"/>
          </a:xfrm>
        </p:grpSpPr>
        <p:sp>
          <p:nvSpPr>
            <p:cNvPr id="334" name="Google Shape;334;p19"/>
            <p:cNvSpPr/>
            <p:nvPr/>
          </p:nvSpPr>
          <p:spPr>
            <a:xfrm>
              <a:off x="516875" y="805373"/>
              <a:ext cx="10185983"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FFFFFF"/>
                </a:buClr>
                <a:buSzPts val="5000"/>
                <a:buFont typeface="Helvetica Neue"/>
                <a:buNone/>
              </a:pPr>
              <a:r>
                <a:rPr b="1" i="0" lang="en-US" sz="5000" u="none" cap="none" strike="noStrike">
                  <a:solidFill>
                    <a:srgbClr val="FFFFFF"/>
                  </a:solidFill>
                  <a:latin typeface="Helvetica Neue"/>
                  <a:ea typeface="Helvetica Neue"/>
                  <a:cs typeface="Helvetica Neue"/>
                  <a:sym typeface="Helvetica Neue"/>
                </a:rPr>
                <a:t>CLOUD ENVIRONMENT</a:t>
              </a:r>
              <a:endParaRPr/>
            </a:p>
          </p:txBody>
        </p:sp>
        <p:sp>
          <p:nvSpPr>
            <p:cNvPr id="335" name="Google Shape;335;p19"/>
            <p:cNvSpPr/>
            <p:nvPr/>
          </p:nvSpPr>
          <p:spPr>
            <a:xfrm rot="5400000">
              <a:off x="-676306" y="676304"/>
              <a:ext cx="1512882" cy="160272"/>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2"/>
          <p:cNvSpPr/>
          <p:nvPr/>
        </p:nvSpPr>
        <p:spPr>
          <a:xfrm>
            <a:off x="-3175" y="0"/>
            <a:ext cx="24377649" cy="13716002"/>
          </a:xfrm>
          <a:prstGeom prst="rect">
            <a:avLst/>
          </a:prstGeom>
          <a:solidFill>
            <a:srgbClr val="437397">
              <a:alpha val="63921"/>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84" name="Google Shape;84;p2"/>
          <p:cNvSpPr txBox="1"/>
          <p:nvPr/>
        </p:nvSpPr>
        <p:spPr>
          <a:xfrm>
            <a:off x="9989393" y="6731001"/>
            <a:ext cx="4392600" cy="1026300"/>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FFFFFF"/>
              </a:buClr>
              <a:buSzPts val="6000"/>
              <a:buFont typeface="Helvetica Neue"/>
              <a:buNone/>
            </a:pPr>
            <a:r>
              <a:rPr b="1" baseline="30000" i="0" lang="en-US" sz="6000" u="none" cap="none" strike="noStrike">
                <a:solidFill>
                  <a:srgbClr val="FFFFFF"/>
                </a:solidFill>
                <a:latin typeface="Helvetica Neue"/>
                <a:ea typeface="Helvetica Neue"/>
                <a:cs typeface="Helvetica Neue"/>
                <a:sym typeface="Helvetica Neue"/>
              </a:rPr>
              <a:t>INTR    DUCTION</a:t>
            </a:r>
            <a:endParaRPr/>
          </a:p>
        </p:txBody>
      </p:sp>
      <p:sp>
        <p:nvSpPr>
          <p:cNvPr id="85" name="Google Shape;85;p2"/>
          <p:cNvSpPr txBox="1"/>
          <p:nvPr/>
        </p:nvSpPr>
        <p:spPr>
          <a:xfrm>
            <a:off x="11251034" y="5464806"/>
            <a:ext cx="1869232" cy="1051641"/>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FFFFFF"/>
              </a:buClr>
              <a:buSzPts val="6000"/>
              <a:buFont typeface="Helvetica Neue"/>
              <a:buNone/>
            </a:pPr>
            <a:r>
              <a:rPr b="1" baseline="30000" i="0" lang="en-US" sz="6000" u="none" cap="none" strike="noStrike">
                <a:solidFill>
                  <a:srgbClr val="FFFFFF"/>
                </a:solidFill>
                <a:latin typeface="Helvetica Neue"/>
                <a:ea typeface="Helvetica Neue"/>
                <a:cs typeface="Helvetica Neue"/>
                <a:sym typeface="Helvetica Neue"/>
              </a:rPr>
              <a:t>PART1</a:t>
            </a:r>
            <a:endParaRPr/>
          </a:p>
        </p:txBody>
      </p:sp>
      <p:sp>
        <p:nvSpPr>
          <p:cNvPr id="86" name="Google Shape;86;p2"/>
          <p:cNvSpPr/>
          <p:nvPr/>
        </p:nvSpPr>
        <p:spPr>
          <a:xfrm>
            <a:off x="1619250" y="2186992"/>
            <a:ext cx="21132900" cy="9342000"/>
          </a:xfrm>
          <a:prstGeom prst="rect">
            <a:avLst/>
          </a:prstGeom>
          <a:noFill/>
          <a:ln cap="flat" cmpd="sng" w="63500">
            <a:solidFill>
              <a:srgbClr val="323E4E"/>
            </a:solidFill>
            <a:prstDash val="solid"/>
            <a:miter lim="400000"/>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999999"/>
              </a:buClr>
              <a:buSzPts val="3600"/>
              <a:buFont typeface="Calibri"/>
              <a:buNone/>
            </a:pPr>
            <a:r>
              <a:rPr lang="en-US" sz="3600">
                <a:solidFill>
                  <a:srgbClr val="FFFFFF"/>
                </a:solidFill>
                <a:latin typeface="Merriweather Sans"/>
                <a:ea typeface="Merriweather Sans"/>
                <a:cs typeface="Merriweather Sans"/>
                <a:sym typeface="Merriweather Sans"/>
              </a:rPr>
              <a:t>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87" name="Google Shape;87;p2"/>
          <p:cNvGrpSpPr/>
          <p:nvPr/>
        </p:nvGrpSpPr>
        <p:grpSpPr>
          <a:xfrm>
            <a:off x="11174817" y="6807212"/>
            <a:ext cx="502816" cy="500453"/>
            <a:chOff x="-58" y="-1"/>
            <a:chExt cx="502816" cy="500453"/>
          </a:xfrm>
        </p:grpSpPr>
        <p:pic>
          <p:nvPicPr>
            <p:cNvPr descr="1325x215_WikiBanner.png" id="88" name="Google Shape;88;p2"/>
            <p:cNvPicPr preferRelativeResize="0"/>
            <p:nvPr/>
          </p:nvPicPr>
          <p:blipFill rotWithShape="1">
            <a:blip r:embed="rId3">
              <a:alphaModFix/>
            </a:blip>
            <a:srcRect b="15480" l="6108" r="82742" t="15737"/>
            <a:stretch/>
          </p:blipFill>
          <p:spPr>
            <a:xfrm>
              <a:off x="-58" y="147"/>
              <a:ext cx="502786" cy="499885"/>
            </a:xfrm>
            <a:custGeom>
              <a:rect b="b" l="l" r="r" t="t"/>
              <a:pathLst>
                <a:path extrusionOk="0" h="20594" w="19680">
                  <a:moveTo>
                    <a:pt x="9840" y="0"/>
                  </a:moveTo>
                  <a:cubicBezTo>
                    <a:pt x="7323" y="0"/>
                    <a:pt x="4803" y="996"/>
                    <a:pt x="2881" y="3008"/>
                  </a:cubicBezTo>
                  <a:cubicBezTo>
                    <a:pt x="-960" y="7031"/>
                    <a:pt x="-960" y="13554"/>
                    <a:pt x="2881" y="17577"/>
                  </a:cubicBezTo>
                  <a:cubicBezTo>
                    <a:pt x="6722" y="21600"/>
                    <a:pt x="12958" y="21600"/>
                    <a:pt x="16799" y="17577"/>
                  </a:cubicBezTo>
                  <a:cubicBezTo>
                    <a:pt x="20640" y="13554"/>
                    <a:pt x="20640" y="7031"/>
                    <a:pt x="16799" y="3008"/>
                  </a:cubicBezTo>
                  <a:cubicBezTo>
                    <a:pt x="14877" y="996"/>
                    <a:pt x="12357" y="0"/>
                    <a:pt x="9840" y="0"/>
                  </a:cubicBezTo>
                  <a:close/>
                </a:path>
              </a:pathLst>
            </a:custGeom>
            <a:noFill/>
            <a:ln>
              <a:noFill/>
            </a:ln>
          </p:spPr>
        </p:pic>
        <p:sp>
          <p:nvSpPr>
            <p:cNvPr id="89" name="Google Shape;89;p2"/>
            <p:cNvSpPr/>
            <p:nvPr/>
          </p:nvSpPr>
          <p:spPr>
            <a:xfrm>
              <a:off x="-1" y="-1"/>
              <a:ext cx="502759" cy="500453"/>
            </a:xfrm>
            <a:prstGeom prst="ellipse">
              <a:avLst/>
            </a:prstGeom>
            <a:noFill/>
            <a:ln cap="flat" cmpd="sng" w="9525">
              <a:solidFill>
                <a:srgbClr val="557D9F"/>
              </a:solidFill>
              <a:prstDash val="solid"/>
              <a:miter lim="400000"/>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999999"/>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grpSp>
        <p:nvGrpSpPr>
          <p:cNvPr id="340" name="Google Shape;340;p20"/>
          <p:cNvGrpSpPr/>
          <p:nvPr/>
        </p:nvGrpSpPr>
        <p:grpSpPr>
          <a:xfrm>
            <a:off x="1739449" y="1339454"/>
            <a:ext cx="10702859" cy="1512883"/>
            <a:chOff x="-1" y="0"/>
            <a:chExt cx="10702858" cy="1512882"/>
          </a:xfrm>
        </p:grpSpPr>
        <p:sp>
          <p:nvSpPr>
            <p:cNvPr id="341" name="Google Shape;341;p20"/>
            <p:cNvSpPr txBox="1"/>
            <p:nvPr/>
          </p:nvSpPr>
          <p:spPr>
            <a:xfrm>
              <a:off x="516875" y="378655"/>
              <a:ext cx="10185983" cy="853437"/>
            </a:xfrm>
            <a:prstGeom prst="rect">
              <a:avLst/>
            </a:pr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SECURITY AND COMPLIANCE</a:t>
              </a:r>
              <a:endParaRPr/>
            </a:p>
          </p:txBody>
        </p:sp>
        <p:sp>
          <p:nvSpPr>
            <p:cNvPr id="342" name="Google Shape;342;p20"/>
            <p:cNvSpPr/>
            <p:nvPr/>
          </p:nvSpPr>
          <p:spPr>
            <a:xfrm rot="5400000">
              <a:off x="-676306" y="676305"/>
              <a:ext cx="1512882" cy="160271"/>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343" name="Google Shape;343;p20"/>
          <p:cNvPicPr preferRelativeResize="0"/>
          <p:nvPr/>
        </p:nvPicPr>
        <p:blipFill rotWithShape="1">
          <a:blip r:embed="rId3">
            <a:alphaModFix/>
          </a:blip>
          <a:srcRect b="0" l="0" r="0" t="0"/>
          <a:stretch/>
        </p:blipFill>
        <p:spPr>
          <a:xfrm>
            <a:off x="1720850" y="3333750"/>
            <a:ext cx="16540768" cy="9309958"/>
          </a:xfrm>
          <a:prstGeom prst="rect">
            <a:avLst/>
          </a:prstGeom>
          <a:noFill/>
          <a:ln>
            <a:noFill/>
          </a:ln>
        </p:spPr>
      </p:pic>
      <p:sp>
        <p:nvSpPr>
          <p:cNvPr id="344" name="Google Shape;344;p20"/>
          <p:cNvSpPr/>
          <p:nvPr/>
        </p:nvSpPr>
        <p:spPr>
          <a:xfrm>
            <a:off x="18321591" y="3322611"/>
            <a:ext cx="4417911" cy="9332236"/>
          </a:xfrm>
          <a:prstGeom prst="rect">
            <a:avLst/>
          </a:prstGeom>
          <a:solidFill>
            <a:srgbClr val="CAD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45" name="Google Shape;345;p20"/>
          <p:cNvSpPr/>
          <p:nvPr/>
        </p:nvSpPr>
        <p:spPr>
          <a:xfrm>
            <a:off x="1735391" y="3322611"/>
            <a:ext cx="16511684" cy="9332236"/>
          </a:xfrm>
          <a:prstGeom prst="rect">
            <a:avLst/>
          </a:prstGeom>
          <a:solidFill>
            <a:srgbClr val="557D9F">
              <a:alpha val="39607"/>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346" name="Google Shape;346;p20"/>
          <p:cNvPicPr preferRelativeResize="0"/>
          <p:nvPr/>
        </p:nvPicPr>
        <p:blipFill rotWithShape="1">
          <a:blip r:embed="rId4">
            <a:alphaModFix/>
          </a:blip>
          <a:srcRect b="0" l="0" r="0" t="0"/>
          <a:stretch/>
        </p:blipFill>
        <p:spPr>
          <a:xfrm>
            <a:off x="19089092" y="3898900"/>
            <a:ext cx="2882910" cy="348351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grpSp>
        <p:nvGrpSpPr>
          <p:cNvPr id="351" name="Google Shape;351;p21"/>
          <p:cNvGrpSpPr/>
          <p:nvPr/>
        </p:nvGrpSpPr>
        <p:grpSpPr>
          <a:xfrm>
            <a:off x="1739449" y="1339454"/>
            <a:ext cx="14232468" cy="1512883"/>
            <a:chOff x="-1" y="0"/>
            <a:chExt cx="14232466" cy="1512882"/>
          </a:xfrm>
        </p:grpSpPr>
        <p:sp>
          <p:nvSpPr>
            <p:cNvPr id="352" name="Google Shape;352;p21"/>
            <p:cNvSpPr/>
            <p:nvPr/>
          </p:nvSpPr>
          <p:spPr>
            <a:xfrm>
              <a:off x="516875" y="805373"/>
              <a:ext cx="13715591"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COMPUTEROME 2.0 SPC SECURITY MODEL</a:t>
              </a:r>
              <a:endParaRPr/>
            </a:p>
          </p:txBody>
        </p:sp>
        <p:sp>
          <p:nvSpPr>
            <p:cNvPr id="353" name="Google Shape;353;p21"/>
            <p:cNvSpPr/>
            <p:nvPr/>
          </p:nvSpPr>
          <p:spPr>
            <a:xfrm rot="5400000">
              <a:off x="-676306" y="676305"/>
              <a:ext cx="1512882" cy="160271"/>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354" name="Google Shape;354;p21"/>
          <p:cNvPicPr preferRelativeResize="0"/>
          <p:nvPr/>
        </p:nvPicPr>
        <p:blipFill rotWithShape="1">
          <a:blip r:embed="rId3">
            <a:alphaModFix/>
          </a:blip>
          <a:srcRect b="0" l="0" r="0" t="0"/>
          <a:stretch/>
        </p:blipFill>
        <p:spPr>
          <a:xfrm>
            <a:off x="8641734" y="4056786"/>
            <a:ext cx="8002231" cy="7972260"/>
          </a:xfrm>
          <a:prstGeom prst="rect">
            <a:avLst/>
          </a:prstGeom>
          <a:noFill/>
          <a:ln>
            <a:noFill/>
          </a:ln>
        </p:spPr>
      </p:pic>
      <p:pic>
        <p:nvPicPr>
          <p:cNvPr descr="Image" id="355" name="Google Shape;355;p21"/>
          <p:cNvPicPr preferRelativeResize="0"/>
          <p:nvPr/>
        </p:nvPicPr>
        <p:blipFill rotWithShape="1">
          <a:blip r:embed="rId4">
            <a:alphaModFix/>
          </a:blip>
          <a:srcRect b="0" l="0" r="0" t="0"/>
          <a:stretch/>
        </p:blipFill>
        <p:spPr>
          <a:xfrm>
            <a:off x="3308361" y="4502096"/>
            <a:ext cx="9408830" cy="156815"/>
          </a:xfrm>
          <a:prstGeom prst="rect">
            <a:avLst/>
          </a:prstGeom>
          <a:noFill/>
          <a:ln>
            <a:noFill/>
          </a:ln>
        </p:spPr>
      </p:pic>
      <p:pic>
        <p:nvPicPr>
          <p:cNvPr descr="Image" id="356" name="Google Shape;356;p21"/>
          <p:cNvPicPr preferRelativeResize="0"/>
          <p:nvPr/>
        </p:nvPicPr>
        <p:blipFill rotWithShape="1">
          <a:blip r:embed="rId4">
            <a:alphaModFix/>
          </a:blip>
          <a:srcRect b="0" l="0" r="0" t="0"/>
          <a:stretch/>
        </p:blipFill>
        <p:spPr>
          <a:xfrm>
            <a:off x="3308360" y="6042294"/>
            <a:ext cx="9408831" cy="156815"/>
          </a:xfrm>
          <a:prstGeom prst="rect">
            <a:avLst/>
          </a:prstGeom>
          <a:noFill/>
          <a:ln>
            <a:noFill/>
          </a:ln>
        </p:spPr>
      </p:pic>
      <p:pic>
        <p:nvPicPr>
          <p:cNvPr descr="Image" id="357" name="Google Shape;357;p21"/>
          <p:cNvPicPr preferRelativeResize="0"/>
          <p:nvPr/>
        </p:nvPicPr>
        <p:blipFill rotWithShape="1">
          <a:blip r:embed="rId4">
            <a:alphaModFix/>
          </a:blip>
          <a:srcRect b="0" l="0" r="0" t="0"/>
          <a:stretch/>
        </p:blipFill>
        <p:spPr>
          <a:xfrm>
            <a:off x="3308360" y="7582492"/>
            <a:ext cx="9408831" cy="156815"/>
          </a:xfrm>
          <a:prstGeom prst="rect">
            <a:avLst/>
          </a:prstGeom>
          <a:noFill/>
          <a:ln>
            <a:noFill/>
          </a:ln>
        </p:spPr>
      </p:pic>
      <p:pic>
        <p:nvPicPr>
          <p:cNvPr descr="Image" id="358" name="Google Shape;358;p21"/>
          <p:cNvPicPr preferRelativeResize="0"/>
          <p:nvPr/>
        </p:nvPicPr>
        <p:blipFill rotWithShape="1">
          <a:blip r:embed="rId4">
            <a:alphaModFix/>
          </a:blip>
          <a:srcRect b="0" l="0" r="0" t="0"/>
          <a:stretch/>
        </p:blipFill>
        <p:spPr>
          <a:xfrm>
            <a:off x="3308361" y="9122690"/>
            <a:ext cx="9408830" cy="156815"/>
          </a:xfrm>
          <a:prstGeom prst="rect">
            <a:avLst/>
          </a:prstGeom>
          <a:noFill/>
          <a:ln>
            <a:noFill/>
          </a:ln>
        </p:spPr>
      </p:pic>
      <p:pic>
        <p:nvPicPr>
          <p:cNvPr descr="Image" id="359" name="Google Shape;359;p21"/>
          <p:cNvPicPr preferRelativeResize="0"/>
          <p:nvPr/>
        </p:nvPicPr>
        <p:blipFill rotWithShape="1">
          <a:blip r:embed="rId4">
            <a:alphaModFix/>
          </a:blip>
          <a:srcRect b="0" l="0" r="0" t="0"/>
          <a:stretch/>
        </p:blipFill>
        <p:spPr>
          <a:xfrm>
            <a:off x="3308362" y="10662887"/>
            <a:ext cx="9408829" cy="156815"/>
          </a:xfrm>
          <a:prstGeom prst="rect">
            <a:avLst/>
          </a:prstGeom>
          <a:noFill/>
          <a:ln>
            <a:noFill/>
          </a:ln>
        </p:spPr>
      </p:pic>
      <p:sp>
        <p:nvSpPr>
          <p:cNvPr id="360" name="Google Shape;360;p21"/>
          <p:cNvSpPr txBox="1"/>
          <p:nvPr/>
        </p:nvSpPr>
        <p:spPr>
          <a:xfrm>
            <a:off x="3966717" y="3927659"/>
            <a:ext cx="4464942" cy="523237"/>
          </a:xfrm>
          <a:prstGeom prst="rect">
            <a:avLst/>
          </a:prstGeom>
          <a:noFill/>
          <a:ln>
            <a:noFill/>
          </a:ln>
        </p:spPr>
        <p:txBody>
          <a:bodyPr anchorCtr="0" anchor="t" bIns="45700" lIns="45700" spcFirstLastPara="1" rIns="45700" wrap="square" tIns="45700">
            <a:spAutoFit/>
          </a:bodyPr>
          <a:lstStyle/>
          <a:p>
            <a:pPr indent="0" lvl="0" marL="0" marR="0" rtl="0" algn="ctr">
              <a:lnSpc>
                <a:spcPct val="150000"/>
              </a:lnSpc>
              <a:spcBef>
                <a:spcPts val="0"/>
              </a:spcBef>
              <a:spcAft>
                <a:spcPts val="0"/>
              </a:spcAft>
              <a:buClr>
                <a:srgbClr val="595E59"/>
              </a:buClr>
              <a:buSzPts val="2800"/>
              <a:buFont typeface="Helvetica Neue"/>
              <a:buNone/>
            </a:pPr>
            <a:r>
              <a:rPr b="1" i="0" lang="en-US" sz="2800" u="none" cap="none" strike="noStrike">
                <a:solidFill>
                  <a:srgbClr val="595E59"/>
                </a:solidFill>
                <a:latin typeface="Helvetica Neue"/>
                <a:ea typeface="Helvetica Neue"/>
                <a:cs typeface="Helvetica Neue"/>
                <a:sym typeface="Helvetica Neue"/>
              </a:rPr>
              <a:t>2 Factor Authentication</a:t>
            </a:r>
            <a:endParaRPr/>
          </a:p>
        </p:txBody>
      </p:sp>
      <p:sp>
        <p:nvSpPr>
          <p:cNvPr id="361" name="Google Shape;361;p21"/>
          <p:cNvSpPr txBox="1"/>
          <p:nvPr/>
        </p:nvSpPr>
        <p:spPr>
          <a:xfrm>
            <a:off x="3966717" y="5476078"/>
            <a:ext cx="4464942" cy="523237"/>
          </a:xfrm>
          <a:prstGeom prst="rect">
            <a:avLst/>
          </a:prstGeom>
          <a:noFill/>
          <a:ln>
            <a:noFill/>
          </a:ln>
        </p:spPr>
        <p:txBody>
          <a:bodyPr anchorCtr="0" anchor="t" bIns="45700" lIns="45700" spcFirstLastPara="1" rIns="45700" wrap="square" tIns="45700">
            <a:spAutoFit/>
          </a:bodyPr>
          <a:lstStyle/>
          <a:p>
            <a:pPr indent="0" lvl="0" marL="0" marR="0" rtl="0" algn="ctr">
              <a:lnSpc>
                <a:spcPct val="150000"/>
              </a:lnSpc>
              <a:spcBef>
                <a:spcPts val="0"/>
              </a:spcBef>
              <a:spcAft>
                <a:spcPts val="0"/>
              </a:spcAft>
              <a:buClr>
                <a:srgbClr val="595E59"/>
              </a:buClr>
              <a:buSzPts val="2800"/>
              <a:buFont typeface="Helvetica Neue"/>
              <a:buNone/>
            </a:pPr>
            <a:r>
              <a:rPr b="1" i="0" lang="en-US" sz="2800" u="none" cap="none" strike="noStrike">
                <a:solidFill>
                  <a:srgbClr val="595E59"/>
                </a:solidFill>
                <a:latin typeface="Helvetica Neue"/>
                <a:ea typeface="Helvetica Neue"/>
                <a:cs typeface="Helvetica Neue"/>
                <a:sym typeface="Helvetica Neue"/>
              </a:rPr>
              <a:t>Computer Firewall</a:t>
            </a:r>
            <a:endParaRPr/>
          </a:p>
        </p:txBody>
      </p:sp>
      <p:sp>
        <p:nvSpPr>
          <p:cNvPr id="362" name="Google Shape;362;p21"/>
          <p:cNvSpPr txBox="1"/>
          <p:nvPr/>
        </p:nvSpPr>
        <p:spPr>
          <a:xfrm>
            <a:off x="3890517" y="7057796"/>
            <a:ext cx="4464942" cy="523237"/>
          </a:xfrm>
          <a:prstGeom prst="rect">
            <a:avLst/>
          </a:prstGeom>
          <a:noFill/>
          <a:ln>
            <a:noFill/>
          </a:ln>
        </p:spPr>
        <p:txBody>
          <a:bodyPr anchorCtr="0" anchor="t" bIns="45700" lIns="45700" spcFirstLastPara="1" rIns="45700" wrap="square" tIns="45700">
            <a:spAutoFit/>
          </a:bodyPr>
          <a:lstStyle/>
          <a:p>
            <a:pPr indent="0" lvl="0" marL="0" marR="0" rtl="0" algn="ctr">
              <a:lnSpc>
                <a:spcPct val="150000"/>
              </a:lnSpc>
              <a:spcBef>
                <a:spcPts val="0"/>
              </a:spcBef>
              <a:spcAft>
                <a:spcPts val="0"/>
              </a:spcAft>
              <a:buClr>
                <a:srgbClr val="595E59"/>
              </a:buClr>
              <a:buSzPts val="2800"/>
              <a:buFont typeface="Helvetica Neue"/>
              <a:buNone/>
            </a:pPr>
            <a:r>
              <a:rPr b="1" i="0" lang="en-US" sz="2800" u="none" cap="none" strike="noStrike">
                <a:solidFill>
                  <a:srgbClr val="595E59"/>
                </a:solidFill>
                <a:latin typeface="Helvetica Neue"/>
                <a:ea typeface="Helvetica Neue"/>
                <a:cs typeface="Helvetica Neue"/>
                <a:sym typeface="Helvetica Neue"/>
              </a:rPr>
              <a:t>C2 SPC Firewall</a:t>
            </a:r>
            <a:endParaRPr/>
          </a:p>
        </p:txBody>
      </p:sp>
      <p:sp>
        <p:nvSpPr>
          <p:cNvPr id="363" name="Google Shape;363;p21"/>
          <p:cNvSpPr txBox="1"/>
          <p:nvPr/>
        </p:nvSpPr>
        <p:spPr>
          <a:xfrm>
            <a:off x="3656510" y="8574897"/>
            <a:ext cx="5085357" cy="523237"/>
          </a:xfrm>
          <a:prstGeom prst="rect">
            <a:avLst/>
          </a:prstGeom>
          <a:noFill/>
          <a:ln>
            <a:noFill/>
          </a:ln>
        </p:spPr>
        <p:txBody>
          <a:bodyPr anchorCtr="0" anchor="t" bIns="45700" lIns="45700" spcFirstLastPara="1" rIns="45700" wrap="square" tIns="45700">
            <a:spAutoFit/>
          </a:bodyPr>
          <a:lstStyle/>
          <a:p>
            <a:pPr indent="0" lvl="0" marL="0" marR="0" rtl="0" algn="ctr">
              <a:lnSpc>
                <a:spcPct val="150000"/>
              </a:lnSpc>
              <a:spcBef>
                <a:spcPts val="0"/>
              </a:spcBef>
              <a:spcAft>
                <a:spcPts val="0"/>
              </a:spcAft>
              <a:buClr>
                <a:srgbClr val="595E59"/>
              </a:buClr>
              <a:buSzPts val="2800"/>
              <a:buFont typeface="Helvetica Neue"/>
              <a:buNone/>
            </a:pPr>
            <a:r>
              <a:rPr b="1" i="0" lang="en-US" sz="2800" u="none" cap="none" strike="noStrike">
                <a:solidFill>
                  <a:srgbClr val="595E59"/>
                </a:solidFill>
                <a:latin typeface="Helvetica Neue"/>
                <a:ea typeface="Helvetica Neue"/>
                <a:cs typeface="Helvetica Neue"/>
                <a:sym typeface="Helvetica Neue"/>
              </a:rPr>
              <a:t>ID and Access Management</a:t>
            </a:r>
            <a:endParaRPr/>
          </a:p>
        </p:txBody>
      </p:sp>
      <p:sp>
        <p:nvSpPr>
          <p:cNvPr id="364" name="Google Shape;364;p21"/>
          <p:cNvSpPr txBox="1"/>
          <p:nvPr/>
        </p:nvSpPr>
        <p:spPr>
          <a:xfrm>
            <a:off x="3890517" y="10100234"/>
            <a:ext cx="4464942" cy="523237"/>
          </a:xfrm>
          <a:prstGeom prst="rect">
            <a:avLst/>
          </a:prstGeom>
          <a:noFill/>
          <a:ln>
            <a:noFill/>
          </a:ln>
        </p:spPr>
        <p:txBody>
          <a:bodyPr anchorCtr="0" anchor="t" bIns="45700" lIns="45700" spcFirstLastPara="1" rIns="45700" wrap="square" tIns="45700">
            <a:spAutoFit/>
          </a:bodyPr>
          <a:lstStyle/>
          <a:p>
            <a:pPr indent="0" lvl="0" marL="0" marR="0" rtl="0" algn="ctr">
              <a:lnSpc>
                <a:spcPct val="150000"/>
              </a:lnSpc>
              <a:spcBef>
                <a:spcPts val="0"/>
              </a:spcBef>
              <a:spcAft>
                <a:spcPts val="0"/>
              </a:spcAft>
              <a:buClr>
                <a:srgbClr val="595E59"/>
              </a:buClr>
              <a:buSzPts val="2800"/>
              <a:buFont typeface="Helvetica Neue"/>
              <a:buNone/>
            </a:pPr>
            <a:r>
              <a:rPr b="1" i="0" lang="en-US" sz="2800" u="none" cap="none" strike="noStrike">
                <a:solidFill>
                  <a:srgbClr val="595E59"/>
                </a:solidFill>
                <a:latin typeface="Helvetica Neue"/>
                <a:ea typeface="Helvetica Neue"/>
                <a:cs typeface="Helvetica Neue"/>
                <a:sym typeface="Helvetica Neue"/>
              </a:rPr>
              <a:t>Security by Design</a:t>
            </a:r>
            <a:endParaRPr/>
          </a:p>
        </p:txBody>
      </p:sp>
      <p:sp>
        <p:nvSpPr>
          <p:cNvPr id="365" name="Google Shape;365;p21"/>
          <p:cNvSpPr txBox="1"/>
          <p:nvPr/>
        </p:nvSpPr>
        <p:spPr>
          <a:xfrm>
            <a:off x="18423791" y="6583509"/>
            <a:ext cx="3251221" cy="1115248"/>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5 LAYERS</a:t>
            </a:r>
            <a:endParaRPr b="1" i="0" sz="1200" u="none" cap="none" strike="noStrike">
              <a:solidFill>
                <a:srgbClr val="000000"/>
              </a:solidFill>
              <a:latin typeface="Times"/>
              <a:ea typeface="Times"/>
              <a:cs typeface="Times"/>
              <a:sym typeface="Times"/>
            </a:endParaRPr>
          </a:p>
        </p:txBody>
      </p:sp>
      <p:sp>
        <p:nvSpPr>
          <p:cNvPr id="366" name="Google Shape;366;p21"/>
          <p:cNvSpPr txBox="1"/>
          <p:nvPr/>
        </p:nvSpPr>
        <p:spPr>
          <a:xfrm>
            <a:off x="17816931" y="7686733"/>
            <a:ext cx="4464942" cy="1051557"/>
          </a:xfrm>
          <a:prstGeom prst="rect">
            <a:avLst/>
          </a:prstGeom>
          <a:noFill/>
          <a:ln>
            <a:noFill/>
          </a:ln>
        </p:spPr>
        <p:txBody>
          <a:bodyPr anchorCtr="0" anchor="t" bIns="45700" lIns="45700" spcFirstLastPara="1" rIns="45700" wrap="square" tIns="45700">
            <a:spAutoFit/>
          </a:bodyPr>
          <a:lstStyle/>
          <a:p>
            <a:pPr indent="0" lvl="0" marL="0" marR="0" rtl="0" algn="ctr">
              <a:lnSpc>
                <a:spcPct val="11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Physical &amp; Digital Security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cxnSp>
        <p:nvCxnSpPr>
          <p:cNvPr id="371" name="Google Shape;371;p22"/>
          <p:cNvCxnSpPr/>
          <p:nvPr/>
        </p:nvCxnSpPr>
        <p:spPr>
          <a:xfrm>
            <a:off x="10457393" y="7721600"/>
            <a:ext cx="6012490" cy="0"/>
          </a:xfrm>
          <a:prstGeom prst="straightConnector1">
            <a:avLst/>
          </a:prstGeom>
          <a:noFill/>
          <a:ln cap="flat" cmpd="sng" w="101600">
            <a:solidFill>
              <a:srgbClr val="F3C290">
                <a:alpha val="94901"/>
              </a:srgbClr>
            </a:solidFill>
            <a:prstDash val="solid"/>
            <a:round/>
            <a:headEnd len="sm" w="sm" type="none"/>
            <a:tailEnd len="sm" w="sm" type="none"/>
          </a:ln>
        </p:spPr>
      </p:cxnSp>
      <p:cxnSp>
        <p:nvCxnSpPr>
          <p:cNvPr id="372" name="Google Shape;372;p22"/>
          <p:cNvCxnSpPr/>
          <p:nvPr/>
        </p:nvCxnSpPr>
        <p:spPr>
          <a:xfrm rot="10800000">
            <a:off x="10218804" y="8261198"/>
            <a:ext cx="683884" cy="404853"/>
          </a:xfrm>
          <a:prstGeom prst="straightConnector1">
            <a:avLst/>
          </a:prstGeom>
          <a:noFill/>
          <a:ln cap="flat" cmpd="sng" w="101600">
            <a:solidFill>
              <a:srgbClr val="B39C85"/>
            </a:solidFill>
            <a:prstDash val="solid"/>
            <a:round/>
            <a:headEnd len="sm" w="sm" type="none"/>
            <a:tailEnd len="sm" w="sm" type="none"/>
          </a:ln>
        </p:spPr>
      </p:cxnSp>
      <p:grpSp>
        <p:nvGrpSpPr>
          <p:cNvPr id="373" name="Google Shape;373;p22"/>
          <p:cNvGrpSpPr/>
          <p:nvPr/>
        </p:nvGrpSpPr>
        <p:grpSpPr>
          <a:xfrm>
            <a:off x="9230204" y="1390254"/>
            <a:ext cx="5910891" cy="1512883"/>
            <a:chOff x="-1" y="0"/>
            <a:chExt cx="5910890" cy="1512882"/>
          </a:xfrm>
        </p:grpSpPr>
        <p:sp>
          <p:nvSpPr>
            <p:cNvPr id="374" name="Google Shape;374;p22"/>
            <p:cNvSpPr/>
            <p:nvPr/>
          </p:nvSpPr>
          <p:spPr>
            <a:xfrm>
              <a:off x="516875" y="805373"/>
              <a:ext cx="5394015"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QUESTION TIME</a:t>
              </a:r>
              <a:endParaRPr/>
            </a:p>
          </p:txBody>
        </p:sp>
        <p:sp>
          <p:nvSpPr>
            <p:cNvPr id="375" name="Google Shape;375;p22"/>
            <p:cNvSpPr/>
            <p:nvPr/>
          </p:nvSpPr>
          <p:spPr>
            <a:xfrm rot="5400000">
              <a:off x="-676306" y="676305"/>
              <a:ext cx="1512882" cy="160271"/>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376" name="Google Shape;376;p22"/>
          <p:cNvSpPr txBox="1"/>
          <p:nvPr/>
        </p:nvSpPr>
        <p:spPr>
          <a:xfrm>
            <a:off x="2707333" y="5067301"/>
            <a:ext cx="11908829" cy="3581397"/>
          </a:xfrm>
          <a:prstGeom prst="rect">
            <a:avLst/>
          </a:prstGeom>
          <a:noFill/>
          <a:ln>
            <a:noFill/>
          </a:ln>
        </p:spPr>
        <p:txBody>
          <a:bodyPr anchorCtr="0" anchor="t" bIns="45700" lIns="45700" spcFirstLastPara="1" rIns="45700" wrap="square" tIns="45700">
            <a:spAutoFit/>
          </a:bodyPr>
          <a:lstStyle/>
          <a:p>
            <a:pPr indent="0" lvl="0" marL="0" marR="0" rtl="0" algn="l">
              <a:lnSpc>
                <a:spcPct val="150000"/>
              </a:lnSpc>
              <a:spcBef>
                <a:spcPts val="0"/>
              </a:spcBef>
              <a:spcAft>
                <a:spcPts val="0"/>
              </a:spcAft>
              <a:buClr>
                <a:srgbClr val="595E59"/>
              </a:buClr>
              <a:buSzPts val="3000"/>
              <a:buFont typeface="Helvetica Neue"/>
              <a:buNone/>
            </a:pPr>
            <a:r>
              <a:rPr b="1" i="0" lang="en-US" sz="3000" u="none" cap="none" strike="noStrike">
                <a:solidFill>
                  <a:srgbClr val="595E59"/>
                </a:solidFill>
                <a:latin typeface="Helvetica Neue"/>
                <a:ea typeface="Helvetica Neue"/>
                <a:cs typeface="Helvetica Neue"/>
                <a:sym typeface="Helvetica Neue"/>
              </a:rPr>
              <a:t>Which type of analysis would you run at a supercomputer?</a:t>
            </a:r>
            <a:endParaRPr/>
          </a:p>
          <a:p>
            <a:pPr indent="0" lvl="0" marL="0" marR="0" rtl="0" algn="l">
              <a:lnSpc>
                <a:spcPct val="150000"/>
              </a:lnSpc>
              <a:spcBef>
                <a:spcPts val="200"/>
              </a:spcBef>
              <a:spcAft>
                <a:spcPts val="0"/>
              </a:spcAft>
              <a:buClr>
                <a:srgbClr val="595E59"/>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0" lvl="0" marL="0" marR="0" rtl="0" algn="l">
              <a:lnSpc>
                <a:spcPct val="150000"/>
              </a:lnSpc>
              <a:spcBef>
                <a:spcPts val="200"/>
              </a:spcBef>
              <a:spcAft>
                <a:spcPts val="0"/>
              </a:spcAft>
              <a:buClr>
                <a:srgbClr val="595E59"/>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1" marL="661736" marR="0" rtl="0" algn="l">
              <a:lnSpc>
                <a:spcPct val="110000"/>
              </a:lnSpc>
              <a:spcBef>
                <a:spcPts val="200"/>
              </a:spcBef>
              <a:spcAft>
                <a:spcPts val="0"/>
              </a:spcAft>
              <a:buClr>
                <a:srgbClr val="595E59"/>
              </a:buClr>
              <a:buSzPts val="2800"/>
              <a:buFont typeface="Helvetica Neue"/>
              <a:buChar char="•"/>
            </a:pPr>
            <a:r>
              <a:rPr b="1" i="0" lang="en-US" sz="2800" u="none" cap="none" strike="noStrike">
                <a:solidFill>
                  <a:srgbClr val="595E59"/>
                </a:solidFill>
                <a:latin typeface="Helvetica Neue"/>
                <a:ea typeface="Helvetica Neue"/>
                <a:cs typeface="Helvetica Neue"/>
                <a:sym typeface="Helvetica Neue"/>
              </a:rPr>
              <a:t>2 min individual reflection</a:t>
            </a:r>
            <a:endParaRPr/>
          </a:p>
          <a:p>
            <a:pPr indent="0" lvl="0" marL="0" marR="0" rtl="0" algn="l">
              <a:lnSpc>
                <a:spcPct val="110000"/>
              </a:lnSpc>
              <a:spcBef>
                <a:spcPts val="200"/>
              </a:spcBef>
              <a:spcAft>
                <a:spcPts val="0"/>
              </a:spcAft>
              <a:buClr>
                <a:srgbClr val="595E59"/>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80736" lvl="1" marL="661736" marR="0" rtl="0" algn="l">
              <a:lnSpc>
                <a:spcPct val="110000"/>
              </a:lnSpc>
              <a:spcBef>
                <a:spcPts val="200"/>
              </a:spcBef>
              <a:spcAft>
                <a:spcPts val="0"/>
              </a:spcAft>
              <a:buClr>
                <a:srgbClr val="595E59"/>
              </a:buClr>
              <a:buSzPts val="2800"/>
              <a:buFont typeface="Helvetica Neue"/>
              <a:buChar char="•"/>
            </a:pPr>
            <a:r>
              <a:rPr b="1" i="0" lang="en-US" sz="2800" u="none" cap="none" strike="noStrike">
                <a:solidFill>
                  <a:srgbClr val="595E59"/>
                </a:solidFill>
                <a:latin typeface="Helvetica Neue"/>
                <a:ea typeface="Helvetica Neue"/>
                <a:cs typeface="Helvetica Neue"/>
                <a:sym typeface="Helvetica Neue"/>
              </a:rPr>
              <a:t>Plenum discussion</a:t>
            </a:r>
            <a:endParaRPr/>
          </a:p>
        </p:txBody>
      </p:sp>
      <p:grpSp>
        <p:nvGrpSpPr>
          <p:cNvPr id="377" name="Google Shape;377;p22"/>
          <p:cNvGrpSpPr/>
          <p:nvPr/>
        </p:nvGrpSpPr>
        <p:grpSpPr>
          <a:xfrm>
            <a:off x="10722373" y="8349133"/>
            <a:ext cx="1724354" cy="1720667"/>
            <a:chOff x="0" y="0"/>
            <a:chExt cx="1724353" cy="1720666"/>
          </a:xfrm>
        </p:grpSpPr>
        <p:sp>
          <p:nvSpPr>
            <p:cNvPr id="378" name="Google Shape;378;p22"/>
            <p:cNvSpPr/>
            <p:nvPr/>
          </p:nvSpPr>
          <p:spPr>
            <a:xfrm>
              <a:off x="0" y="0"/>
              <a:ext cx="1724353" cy="1720666"/>
            </a:xfrm>
            <a:prstGeom prst="ellipse">
              <a:avLst/>
            </a:prstGeom>
            <a:solidFill>
              <a:srgbClr val="920813">
                <a:alpha val="59607"/>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79" name="Google Shape;379;p22"/>
            <p:cNvSpPr/>
            <p:nvPr/>
          </p:nvSpPr>
          <p:spPr>
            <a:xfrm>
              <a:off x="317844" y="317610"/>
              <a:ext cx="1088664" cy="1085445"/>
            </a:xfrm>
            <a:custGeom>
              <a:rect b="b" l="l" r="r" t="t"/>
              <a:pathLst>
                <a:path extrusionOk="0" h="21600" w="21600">
                  <a:moveTo>
                    <a:pt x="14145" y="15309"/>
                  </a:moveTo>
                  <a:cubicBezTo>
                    <a:pt x="7455" y="15309"/>
                    <a:pt x="7455" y="15309"/>
                    <a:pt x="7455" y="15309"/>
                  </a:cubicBezTo>
                  <a:cubicBezTo>
                    <a:pt x="6308" y="15309"/>
                    <a:pt x="5352" y="16567"/>
                    <a:pt x="5352" y="17825"/>
                  </a:cubicBezTo>
                  <a:cubicBezTo>
                    <a:pt x="5352" y="21600"/>
                    <a:pt x="5352" y="21600"/>
                    <a:pt x="5352" y="21600"/>
                  </a:cubicBezTo>
                  <a:cubicBezTo>
                    <a:pt x="16248" y="21600"/>
                    <a:pt x="16248" y="21600"/>
                    <a:pt x="16248" y="21600"/>
                  </a:cubicBezTo>
                  <a:cubicBezTo>
                    <a:pt x="16248" y="17825"/>
                    <a:pt x="16248" y="17825"/>
                    <a:pt x="16248" y="17825"/>
                  </a:cubicBezTo>
                  <a:cubicBezTo>
                    <a:pt x="16248" y="16567"/>
                    <a:pt x="15292" y="15309"/>
                    <a:pt x="14145" y="15309"/>
                  </a:cubicBezTo>
                  <a:close/>
                  <a:moveTo>
                    <a:pt x="10896" y="7130"/>
                  </a:moveTo>
                  <a:cubicBezTo>
                    <a:pt x="8984" y="7130"/>
                    <a:pt x="7646" y="8598"/>
                    <a:pt x="7646" y="10485"/>
                  </a:cubicBezTo>
                  <a:cubicBezTo>
                    <a:pt x="7646" y="12373"/>
                    <a:pt x="8984" y="14050"/>
                    <a:pt x="10896" y="14050"/>
                  </a:cubicBezTo>
                  <a:cubicBezTo>
                    <a:pt x="12616" y="14050"/>
                    <a:pt x="13954" y="12373"/>
                    <a:pt x="13954" y="10485"/>
                  </a:cubicBezTo>
                  <a:cubicBezTo>
                    <a:pt x="13954" y="8598"/>
                    <a:pt x="12616" y="7130"/>
                    <a:pt x="10896" y="7130"/>
                  </a:cubicBezTo>
                  <a:close/>
                  <a:moveTo>
                    <a:pt x="5926" y="5872"/>
                  </a:moveTo>
                  <a:cubicBezTo>
                    <a:pt x="5926" y="5243"/>
                    <a:pt x="5543" y="4614"/>
                    <a:pt x="4779" y="4614"/>
                  </a:cubicBezTo>
                  <a:cubicBezTo>
                    <a:pt x="1147" y="4614"/>
                    <a:pt x="1147" y="4614"/>
                    <a:pt x="1147" y="4614"/>
                  </a:cubicBezTo>
                  <a:cubicBezTo>
                    <a:pt x="382" y="4614"/>
                    <a:pt x="0" y="5243"/>
                    <a:pt x="0" y="5872"/>
                  </a:cubicBezTo>
                  <a:cubicBezTo>
                    <a:pt x="0" y="7969"/>
                    <a:pt x="0" y="7969"/>
                    <a:pt x="0" y="7969"/>
                  </a:cubicBezTo>
                  <a:cubicBezTo>
                    <a:pt x="5926" y="7969"/>
                    <a:pt x="5926" y="7969"/>
                    <a:pt x="5926" y="7969"/>
                  </a:cubicBezTo>
                  <a:lnTo>
                    <a:pt x="5926" y="5872"/>
                  </a:lnTo>
                  <a:close/>
                  <a:moveTo>
                    <a:pt x="3058" y="3775"/>
                  </a:moveTo>
                  <a:cubicBezTo>
                    <a:pt x="4014" y="3775"/>
                    <a:pt x="4779" y="2936"/>
                    <a:pt x="4779" y="1887"/>
                  </a:cubicBezTo>
                  <a:cubicBezTo>
                    <a:pt x="4779" y="839"/>
                    <a:pt x="4014" y="0"/>
                    <a:pt x="3058" y="0"/>
                  </a:cubicBezTo>
                  <a:cubicBezTo>
                    <a:pt x="1912" y="0"/>
                    <a:pt x="1147" y="839"/>
                    <a:pt x="1147" y="1887"/>
                  </a:cubicBezTo>
                  <a:cubicBezTo>
                    <a:pt x="1147" y="2936"/>
                    <a:pt x="1912" y="3775"/>
                    <a:pt x="3058" y="3775"/>
                  </a:cubicBezTo>
                  <a:close/>
                  <a:moveTo>
                    <a:pt x="20262" y="4614"/>
                  </a:moveTo>
                  <a:cubicBezTo>
                    <a:pt x="16630" y="4614"/>
                    <a:pt x="16630" y="4614"/>
                    <a:pt x="16630" y="4614"/>
                  </a:cubicBezTo>
                  <a:cubicBezTo>
                    <a:pt x="16057" y="4614"/>
                    <a:pt x="15483" y="5243"/>
                    <a:pt x="15483" y="5872"/>
                  </a:cubicBezTo>
                  <a:cubicBezTo>
                    <a:pt x="15483" y="7969"/>
                    <a:pt x="15483" y="7969"/>
                    <a:pt x="15483" y="7969"/>
                  </a:cubicBezTo>
                  <a:cubicBezTo>
                    <a:pt x="21600" y="7969"/>
                    <a:pt x="21600" y="7969"/>
                    <a:pt x="21600" y="7969"/>
                  </a:cubicBezTo>
                  <a:cubicBezTo>
                    <a:pt x="21600" y="5872"/>
                    <a:pt x="21600" y="5872"/>
                    <a:pt x="21600" y="5872"/>
                  </a:cubicBezTo>
                  <a:cubicBezTo>
                    <a:pt x="21600" y="5243"/>
                    <a:pt x="21027" y="4614"/>
                    <a:pt x="20262" y="4614"/>
                  </a:cubicBezTo>
                  <a:close/>
                  <a:moveTo>
                    <a:pt x="18542" y="3775"/>
                  </a:moveTo>
                  <a:cubicBezTo>
                    <a:pt x="19497" y="3775"/>
                    <a:pt x="20262" y="2936"/>
                    <a:pt x="20262" y="1887"/>
                  </a:cubicBezTo>
                  <a:cubicBezTo>
                    <a:pt x="20262" y="839"/>
                    <a:pt x="19497" y="0"/>
                    <a:pt x="18542" y="0"/>
                  </a:cubicBezTo>
                  <a:cubicBezTo>
                    <a:pt x="17586" y="0"/>
                    <a:pt x="16821" y="839"/>
                    <a:pt x="16821" y="1887"/>
                  </a:cubicBezTo>
                  <a:cubicBezTo>
                    <a:pt x="16821" y="2936"/>
                    <a:pt x="17586" y="3775"/>
                    <a:pt x="18542" y="3775"/>
                  </a:cubicBezTo>
                  <a:close/>
                  <a:moveTo>
                    <a:pt x="8219" y="4823"/>
                  </a:moveTo>
                  <a:cubicBezTo>
                    <a:pt x="13763" y="4823"/>
                    <a:pt x="13763" y="4823"/>
                    <a:pt x="13763" y="4823"/>
                  </a:cubicBezTo>
                  <a:cubicBezTo>
                    <a:pt x="14145" y="4823"/>
                    <a:pt x="14336" y="4404"/>
                    <a:pt x="14336" y="3984"/>
                  </a:cubicBezTo>
                  <a:cubicBezTo>
                    <a:pt x="14336" y="3565"/>
                    <a:pt x="14145" y="3355"/>
                    <a:pt x="13763" y="3355"/>
                  </a:cubicBezTo>
                  <a:cubicBezTo>
                    <a:pt x="8219" y="3355"/>
                    <a:pt x="8219" y="3355"/>
                    <a:pt x="8219" y="3355"/>
                  </a:cubicBezTo>
                  <a:cubicBezTo>
                    <a:pt x="7646" y="3355"/>
                    <a:pt x="7455" y="3565"/>
                    <a:pt x="7455" y="3984"/>
                  </a:cubicBezTo>
                  <a:cubicBezTo>
                    <a:pt x="7455" y="4404"/>
                    <a:pt x="7646" y="4823"/>
                    <a:pt x="8219" y="4823"/>
                  </a:cubicBezTo>
                  <a:close/>
                  <a:moveTo>
                    <a:pt x="5926" y="14470"/>
                  </a:moveTo>
                  <a:cubicBezTo>
                    <a:pt x="6117" y="14470"/>
                    <a:pt x="6117" y="14470"/>
                    <a:pt x="6308" y="14470"/>
                  </a:cubicBezTo>
                  <a:cubicBezTo>
                    <a:pt x="6690" y="14050"/>
                    <a:pt x="6690" y="13631"/>
                    <a:pt x="6499" y="13212"/>
                  </a:cubicBezTo>
                  <a:cubicBezTo>
                    <a:pt x="3823" y="9437"/>
                    <a:pt x="3823" y="9437"/>
                    <a:pt x="3823" y="9437"/>
                  </a:cubicBezTo>
                  <a:cubicBezTo>
                    <a:pt x="3632" y="9017"/>
                    <a:pt x="3250" y="9017"/>
                    <a:pt x="2867" y="9227"/>
                  </a:cubicBezTo>
                  <a:cubicBezTo>
                    <a:pt x="2676" y="9437"/>
                    <a:pt x="2485" y="10066"/>
                    <a:pt x="2867" y="10276"/>
                  </a:cubicBezTo>
                  <a:cubicBezTo>
                    <a:pt x="5352" y="14260"/>
                    <a:pt x="5352" y="14260"/>
                    <a:pt x="5352" y="14260"/>
                  </a:cubicBezTo>
                  <a:cubicBezTo>
                    <a:pt x="5543" y="14470"/>
                    <a:pt x="5735" y="14470"/>
                    <a:pt x="5926" y="14470"/>
                  </a:cubicBezTo>
                  <a:close/>
                  <a:moveTo>
                    <a:pt x="18159" y="9437"/>
                  </a:moveTo>
                  <a:cubicBezTo>
                    <a:pt x="17777" y="9017"/>
                    <a:pt x="17395" y="9227"/>
                    <a:pt x="17204" y="9647"/>
                  </a:cubicBezTo>
                  <a:cubicBezTo>
                    <a:pt x="14910" y="13421"/>
                    <a:pt x="14910" y="13421"/>
                    <a:pt x="14910" y="13421"/>
                  </a:cubicBezTo>
                  <a:cubicBezTo>
                    <a:pt x="14719" y="13631"/>
                    <a:pt x="14910" y="14260"/>
                    <a:pt x="15101" y="14470"/>
                  </a:cubicBezTo>
                  <a:cubicBezTo>
                    <a:pt x="15292" y="14470"/>
                    <a:pt x="15483" y="14470"/>
                    <a:pt x="15483" y="14470"/>
                  </a:cubicBezTo>
                  <a:cubicBezTo>
                    <a:pt x="15865" y="14470"/>
                    <a:pt x="16057" y="14470"/>
                    <a:pt x="16248" y="14260"/>
                  </a:cubicBezTo>
                  <a:cubicBezTo>
                    <a:pt x="18350" y="10485"/>
                    <a:pt x="18350" y="10485"/>
                    <a:pt x="18350" y="10485"/>
                  </a:cubicBezTo>
                  <a:cubicBezTo>
                    <a:pt x="18542" y="10066"/>
                    <a:pt x="18542" y="9647"/>
                    <a:pt x="18159" y="9437"/>
                  </a:cubicBez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nvGrpSpPr>
          <p:cNvPr id="380" name="Google Shape;380;p22"/>
          <p:cNvGrpSpPr/>
          <p:nvPr/>
        </p:nvGrpSpPr>
        <p:grpSpPr>
          <a:xfrm>
            <a:off x="8671259" y="6861267"/>
            <a:ext cx="1724354" cy="1720667"/>
            <a:chOff x="0" y="0"/>
            <a:chExt cx="1724353" cy="1720666"/>
          </a:xfrm>
        </p:grpSpPr>
        <p:sp>
          <p:nvSpPr>
            <p:cNvPr id="381" name="Google Shape;381;p22"/>
            <p:cNvSpPr/>
            <p:nvPr/>
          </p:nvSpPr>
          <p:spPr>
            <a:xfrm>
              <a:off x="0" y="0"/>
              <a:ext cx="1724353" cy="1720666"/>
            </a:xfrm>
            <a:prstGeom prst="ellipse">
              <a:avLst/>
            </a:prstGeom>
            <a:solidFill>
              <a:srgbClr val="B39C85"/>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82" name="Google Shape;382;p22"/>
            <p:cNvSpPr/>
            <p:nvPr/>
          </p:nvSpPr>
          <p:spPr>
            <a:xfrm>
              <a:off x="400526" y="295281"/>
              <a:ext cx="923301" cy="1130103"/>
            </a:xfrm>
            <a:custGeom>
              <a:rect b="b" l="l" r="r" t="t"/>
              <a:pathLst>
                <a:path extrusionOk="0" h="21600" w="20590">
                  <a:moveTo>
                    <a:pt x="18651" y="3187"/>
                  </a:moveTo>
                  <a:cubicBezTo>
                    <a:pt x="17560" y="1948"/>
                    <a:pt x="14505" y="0"/>
                    <a:pt x="10578" y="0"/>
                  </a:cubicBezTo>
                  <a:cubicBezTo>
                    <a:pt x="7960" y="0"/>
                    <a:pt x="5342" y="885"/>
                    <a:pt x="3160" y="2656"/>
                  </a:cubicBezTo>
                  <a:cubicBezTo>
                    <a:pt x="3160" y="2656"/>
                    <a:pt x="3160" y="2656"/>
                    <a:pt x="3160" y="2656"/>
                  </a:cubicBezTo>
                  <a:cubicBezTo>
                    <a:pt x="760" y="4603"/>
                    <a:pt x="1196" y="6374"/>
                    <a:pt x="1414" y="8498"/>
                  </a:cubicBezTo>
                  <a:cubicBezTo>
                    <a:pt x="1414" y="8675"/>
                    <a:pt x="1414" y="8852"/>
                    <a:pt x="1633" y="9030"/>
                  </a:cubicBezTo>
                  <a:cubicBezTo>
                    <a:pt x="1633" y="9384"/>
                    <a:pt x="1196" y="9915"/>
                    <a:pt x="760" y="10446"/>
                  </a:cubicBezTo>
                  <a:cubicBezTo>
                    <a:pt x="105" y="11331"/>
                    <a:pt x="-331" y="12216"/>
                    <a:pt x="324" y="12570"/>
                  </a:cubicBezTo>
                  <a:cubicBezTo>
                    <a:pt x="1633" y="13279"/>
                    <a:pt x="1851" y="14695"/>
                    <a:pt x="2069" y="15934"/>
                  </a:cubicBezTo>
                  <a:cubicBezTo>
                    <a:pt x="2069" y="16289"/>
                    <a:pt x="2069" y="16643"/>
                    <a:pt x="2287" y="16997"/>
                  </a:cubicBezTo>
                  <a:cubicBezTo>
                    <a:pt x="2287" y="17528"/>
                    <a:pt x="2942" y="17882"/>
                    <a:pt x="4033" y="17882"/>
                  </a:cubicBezTo>
                  <a:cubicBezTo>
                    <a:pt x="4469" y="17882"/>
                    <a:pt x="4905" y="17705"/>
                    <a:pt x="5342" y="17705"/>
                  </a:cubicBezTo>
                  <a:cubicBezTo>
                    <a:pt x="5778" y="17705"/>
                    <a:pt x="6214" y="17705"/>
                    <a:pt x="6651" y="17705"/>
                  </a:cubicBezTo>
                  <a:cubicBezTo>
                    <a:pt x="6651" y="17705"/>
                    <a:pt x="6869" y="17705"/>
                    <a:pt x="7087" y="17705"/>
                  </a:cubicBezTo>
                  <a:cubicBezTo>
                    <a:pt x="8178" y="17882"/>
                    <a:pt x="9487" y="20007"/>
                    <a:pt x="9705" y="21246"/>
                  </a:cubicBezTo>
                  <a:cubicBezTo>
                    <a:pt x="9924" y="21423"/>
                    <a:pt x="9924" y="21423"/>
                    <a:pt x="10142" y="21600"/>
                  </a:cubicBezTo>
                  <a:cubicBezTo>
                    <a:pt x="10142" y="21600"/>
                    <a:pt x="10142" y="21600"/>
                    <a:pt x="10142" y="21600"/>
                  </a:cubicBezTo>
                  <a:cubicBezTo>
                    <a:pt x="10360" y="21600"/>
                    <a:pt x="10360" y="21423"/>
                    <a:pt x="10360" y="21423"/>
                  </a:cubicBezTo>
                  <a:cubicBezTo>
                    <a:pt x="16905" y="16289"/>
                    <a:pt x="16905" y="16289"/>
                    <a:pt x="16905" y="16289"/>
                  </a:cubicBezTo>
                  <a:cubicBezTo>
                    <a:pt x="17124" y="16289"/>
                    <a:pt x="17124" y="16111"/>
                    <a:pt x="17124" y="16111"/>
                  </a:cubicBezTo>
                  <a:cubicBezTo>
                    <a:pt x="16469" y="14518"/>
                    <a:pt x="17778" y="13102"/>
                    <a:pt x="18869" y="11862"/>
                  </a:cubicBezTo>
                  <a:cubicBezTo>
                    <a:pt x="19305" y="11331"/>
                    <a:pt x="19742" y="10800"/>
                    <a:pt x="19960" y="10269"/>
                  </a:cubicBezTo>
                  <a:cubicBezTo>
                    <a:pt x="21269" y="7967"/>
                    <a:pt x="20396" y="4780"/>
                    <a:pt x="18651" y="3187"/>
                  </a:cubicBezTo>
                  <a:close/>
                  <a:moveTo>
                    <a:pt x="6869" y="9207"/>
                  </a:moveTo>
                  <a:cubicBezTo>
                    <a:pt x="6433" y="9384"/>
                    <a:pt x="6433" y="9384"/>
                    <a:pt x="6433" y="9384"/>
                  </a:cubicBezTo>
                  <a:cubicBezTo>
                    <a:pt x="6433" y="9384"/>
                    <a:pt x="6433" y="9384"/>
                    <a:pt x="6433" y="9384"/>
                  </a:cubicBezTo>
                  <a:cubicBezTo>
                    <a:pt x="6433" y="9384"/>
                    <a:pt x="6433" y="9384"/>
                    <a:pt x="6433" y="9384"/>
                  </a:cubicBezTo>
                  <a:cubicBezTo>
                    <a:pt x="6433" y="9384"/>
                    <a:pt x="6433" y="9384"/>
                    <a:pt x="6433" y="9384"/>
                  </a:cubicBezTo>
                  <a:cubicBezTo>
                    <a:pt x="6214" y="9207"/>
                    <a:pt x="6214" y="9207"/>
                    <a:pt x="6214" y="9030"/>
                  </a:cubicBezTo>
                  <a:cubicBezTo>
                    <a:pt x="5996" y="8852"/>
                    <a:pt x="5996" y="8852"/>
                    <a:pt x="5996" y="8675"/>
                  </a:cubicBezTo>
                  <a:cubicBezTo>
                    <a:pt x="5778" y="8498"/>
                    <a:pt x="5778" y="8144"/>
                    <a:pt x="5778" y="7790"/>
                  </a:cubicBezTo>
                  <a:cubicBezTo>
                    <a:pt x="5778" y="7790"/>
                    <a:pt x="5778" y="7790"/>
                    <a:pt x="5778" y="7790"/>
                  </a:cubicBezTo>
                  <a:cubicBezTo>
                    <a:pt x="5778" y="7790"/>
                    <a:pt x="5778" y="7790"/>
                    <a:pt x="5778" y="7790"/>
                  </a:cubicBezTo>
                  <a:cubicBezTo>
                    <a:pt x="5778" y="7790"/>
                    <a:pt x="5778" y="7790"/>
                    <a:pt x="5778" y="7790"/>
                  </a:cubicBezTo>
                  <a:cubicBezTo>
                    <a:pt x="6214" y="7613"/>
                    <a:pt x="6214" y="7613"/>
                    <a:pt x="6214" y="7613"/>
                  </a:cubicBezTo>
                  <a:cubicBezTo>
                    <a:pt x="6214" y="7613"/>
                    <a:pt x="6214" y="7613"/>
                    <a:pt x="6214" y="7613"/>
                  </a:cubicBezTo>
                  <a:cubicBezTo>
                    <a:pt x="6214" y="7790"/>
                    <a:pt x="6433" y="7790"/>
                    <a:pt x="6433" y="7790"/>
                  </a:cubicBezTo>
                  <a:cubicBezTo>
                    <a:pt x="6433" y="7967"/>
                    <a:pt x="6433" y="8321"/>
                    <a:pt x="6433" y="8498"/>
                  </a:cubicBezTo>
                  <a:cubicBezTo>
                    <a:pt x="6651" y="8675"/>
                    <a:pt x="6651" y="8852"/>
                    <a:pt x="6651" y="8852"/>
                  </a:cubicBezTo>
                  <a:cubicBezTo>
                    <a:pt x="6651" y="8852"/>
                    <a:pt x="6651" y="9030"/>
                    <a:pt x="6869" y="9030"/>
                  </a:cubicBezTo>
                  <a:cubicBezTo>
                    <a:pt x="6869" y="9207"/>
                    <a:pt x="6869" y="9207"/>
                    <a:pt x="6869" y="9207"/>
                  </a:cubicBezTo>
                  <a:cubicBezTo>
                    <a:pt x="6869" y="9207"/>
                    <a:pt x="6869" y="9207"/>
                    <a:pt x="6869" y="9207"/>
                  </a:cubicBezTo>
                  <a:close/>
                  <a:moveTo>
                    <a:pt x="8178" y="4603"/>
                  </a:moveTo>
                  <a:cubicBezTo>
                    <a:pt x="8178" y="4603"/>
                    <a:pt x="8178" y="4603"/>
                    <a:pt x="8178" y="4603"/>
                  </a:cubicBezTo>
                  <a:cubicBezTo>
                    <a:pt x="7960" y="4780"/>
                    <a:pt x="7742" y="4957"/>
                    <a:pt x="7524" y="5134"/>
                  </a:cubicBezTo>
                  <a:cubicBezTo>
                    <a:pt x="7305" y="5311"/>
                    <a:pt x="7087" y="5489"/>
                    <a:pt x="6869" y="5666"/>
                  </a:cubicBezTo>
                  <a:cubicBezTo>
                    <a:pt x="6651" y="6020"/>
                    <a:pt x="6651" y="6197"/>
                    <a:pt x="6433" y="6374"/>
                  </a:cubicBezTo>
                  <a:cubicBezTo>
                    <a:pt x="6433" y="6374"/>
                    <a:pt x="6433" y="6551"/>
                    <a:pt x="6433" y="6551"/>
                  </a:cubicBezTo>
                  <a:cubicBezTo>
                    <a:pt x="6433" y="6551"/>
                    <a:pt x="6433" y="6551"/>
                    <a:pt x="6433" y="6551"/>
                  </a:cubicBezTo>
                  <a:cubicBezTo>
                    <a:pt x="6433" y="6728"/>
                    <a:pt x="6433" y="6728"/>
                    <a:pt x="6214" y="6728"/>
                  </a:cubicBezTo>
                  <a:cubicBezTo>
                    <a:pt x="6214" y="6728"/>
                    <a:pt x="6214" y="6728"/>
                    <a:pt x="6214" y="6728"/>
                  </a:cubicBezTo>
                  <a:cubicBezTo>
                    <a:pt x="6214" y="6728"/>
                    <a:pt x="6214" y="6728"/>
                    <a:pt x="6214" y="6728"/>
                  </a:cubicBezTo>
                  <a:cubicBezTo>
                    <a:pt x="5778" y="6728"/>
                    <a:pt x="5778" y="6728"/>
                    <a:pt x="5778" y="6728"/>
                  </a:cubicBezTo>
                  <a:cubicBezTo>
                    <a:pt x="5778" y="6728"/>
                    <a:pt x="5778" y="6728"/>
                    <a:pt x="5778" y="6728"/>
                  </a:cubicBezTo>
                  <a:cubicBezTo>
                    <a:pt x="5778" y="6551"/>
                    <a:pt x="5778" y="6551"/>
                    <a:pt x="5778" y="6551"/>
                  </a:cubicBezTo>
                  <a:cubicBezTo>
                    <a:pt x="5778" y="6551"/>
                    <a:pt x="5778" y="6374"/>
                    <a:pt x="5778" y="6197"/>
                  </a:cubicBezTo>
                  <a:cubicBezTo>
                    <a:pt x="5778" y="6197"/>
                    <a:pt x="5996" y="6020"/>
                    <a:pt x="5996" y="5843"/>
                  </a:cubicBezTo>
                  <a:cubicBezTo>
                    <a:pt x="5996" y="5666"/>
                    <a:pt x="6214" y="5311"/>
                    <a:pt x="6433" y="5134"/>
                  </a:cubicBezTo>
                  <a:cubicBezTo>
                    <a:pt x="6651" y="4957"/>
                    <a:pt x="6869" y="4780"/>
                    <a:pt x="7087" y="4426"/>
                  </a:cubicBezTo>
                  <a:cubicBezTo>
                    <a:pt x="7087" y="4426"/>
                    <a:pt x="7305" y="4249"/>
                    <a:pt x="7524" y="4072"/>
                  </a:cubicBezTo>
                  <a:cubicBezTo>
                    <a:pt x="7524" y="4072"/>
                    <a:pt x="7524" y="4072"/>
                    <a:pt x="7742" y="4072"/>
                  </a:cubicBezTo>
                  <a:cubicBezTo>
                    <a:pt x="7742" y="4072"/>
                    <a:pt x="7742" y="4072"/>
                    <a:pt x="7742" y="4072"/>
                  </a:cubicBezTo>
                  <a:cubicBezTo>
                    <a:pt x="8178" y="4426"/>
                    <a:pt x="8178" y="4426"/>
                    <a:pt x="8178" y="4426"/>
                  </a:cubicBezTo>
                  <a:cubicBezTo>
                    <a:pt x="8178" y="4426"/>
                    <a:pt x="8178" y="4426"/>
                    <a:pt x="8178" y="4603"/>
                  </a:cubicBezTo>
                  <a:close/>
                  <a:moveTo>
                    <a:pt x="12324" y="5311"/>
                  </a:moveTo>
                  <a:cubicBezTo>
                    <a:pt x="11451" y="7790"/>
                    <a:pt x="11451" y="7790"/>
                    <a:pt x="11451" y="7790"/>
                  </a:cubicBezTo>
                  <a:cubicBezTo>
                    <a:pt x="11451" y="7967"/>
                    <a:pt x="11451" y="8321"/>
                    <a:pt x="11451" y="8498"/>
                  </a:cubicBezTo>
                  <a:cubicBezTo>
                    <a:pt x="11233" y="8852"/>
                    <a:pt x="10578" y="9030"/>
                    <a:pt x="10142" y="8852"/>
                  </a:cubicBezTo>
                  <a:cubicBezTo>
                    <a:pt x="9705" y="8675"/>
                    <a:pt x="9487" y="8144"/>
                    <a:pt x="9705" y="7790"/>
                  </a:cubicBezTo>
                  <a:cubicBezTo>
                    <a:pt x="9705" y="7613"/>
                    <a:pt x="9924" y="7436"/>
                    <a:pt x="10142" y="7436"/>
                  </a:cubicBezTo>
                  <a:cubicBezTo>
                    <a:pt x="11887" y="5134"/>
                    <a:pt x="11887" y="5134"/>
                    <a:pt x="11887" y="5134"/>
                  </a:cubicBezTo>
                  <a:cubicBezTo>
                    <a:pt x="12105" y="5134"/>
                    <a:pt x="12105" y="5134"/>
                    <a:pt x="12105" y="5134"/>
                  </a:cubicBezTo>
                  <a:cubicBezTo>
                    <a:pt x="12105" y="5134"/>
                    <a:pt x="12324" y="5134"/>
                    <a:pt x="12324" y="5311"/>
                  </a:cubicBezTo>
                  <a:close/>
                  <a:moveTo>
                    <a:pt x="12542" y="3541"/>
                  </a:moveTo>
                  <a:cubicBezTo>
                    <a:pt x="12324" y="4072"/>
                    <a:pt x="12324" y="4072"/>
                    <a:pt x="12324" y="4072"/>
                  </a:cubicBezTo>
                  <a:cubicBezTo>
                    <a:pt x="12324" y="4072"/>
                    <a:pt x="12324" y="4072"/>
                    <a:pt x="12324" y="4072"/>
                  </a:cubicBezTo>
                  <a:cubicBezTo>
                    <a:pt x="12324" y="4249"/>
                    <a:pt x="12324" y="4249"/>
                    <a:pt x="12324" y="4249"/>
                  </a:cubicBezTo>
                  <a:cubicBezTo>
                    <a:pt x="12324" y="4249"/>
                    <a:pt x="12324" y="4249"/>
                    <a:pt x="12324" y="4249"/>
                  </a:cubicBezTo>
                  <a:cubicBezTo>
                    <a:pt x="11887" y="4072"/>
                    <a:pt x="11669" y="4072"/>
                    <a:pt x="11451" y="3895"/>
                  </a:cubicBezTo>
                  <a:cubicBezTo>
                    <a:pt x="11233" y="3895"/>
                    <a:pt x="11014" y="3895"/>
                    <a:pt x="11014" y="3895"/>
                  </a:cubicBezTo>
                  <a:cubicBezTo>
                    <a:pt x="10796" y="3895"/>
                    <a:pt x="10796" y="3895"/>
                    <a:pt x="10578" y="3895"/>
                  </a:cubicBezTo>
                  <a:cubicBezTo>
                    <a:pt x="10578" y="3895"/>
                    <a:pt x="10578" y="3895"/>
                    <a:pt x="10578" y="3895"/>
                  </a:cubicBezTo>
                  <a:cubicBezTo>
                    <a:pt x="10360" y="3895"/>
                    <a:pt x="10360" y="3895"/>
                    <a:pt x="10142" y="3895"/>
                  </a:cubicBezTo>
                  <a:cubicBezTo>
                    <a:pt x="10142" y="3895"/>
                    <a:pt x="9924" y="3895"/>
                    <a:pt x="9705" y="4072"/>
                  </a:cubicBezTo>
                  <a:cubicBezTo>
                    <a:pt x="9487" y="4072"/>
                    <a:pt x="9487" y="4072"/>
                    <a:pt x="9269" y="4072"/>
                  </a:cubicBezTo>
                  <a:cubicBezTo>
                    <a:pt x="9269" y="4072"/>
                    <a:pt x="9269" y="4072"/>
                    <a:pt x="9051" y="4072"/>
                  </a:cubicBezTo>
                  <a:cubicBezTo>
                    <a:pt x="9051" y="4072"/>
                    <a:pt x="9051" y="4072"/>
                    <a:pt x="9051" y="4072"/>
                  </a:cubicBezTo>
                  <a:cubicBezTo>
                    <a:pt x="8833" y="3541"/>
                    <a:pt x="8833" y="3541"/>
                    <a:pt x="8833" y="3541"/>
                  </a:cubicBezTo>
                  <a:cubicBezTo>
                    <a:pt x="8833" y="3541"/>
                    <a:pt x="8833" y="3541"/>
                    <a:pt x="8833" y="3541"/>
                  </a:cubicBezTo>
                  <a:cubicBezTo>
                    <a:pt x="8833" y="3541"/>
                    <a:pt x="8833" y="3364"/>
                    <a:pt x="8833" y="3364"/>
                  </a:cubicBezTo>
                  <a:cubicBezTo>
                    <a:pt x="9051" y="3364"/>
                    <a:pt x="9269" y="3364"/>
                    <a:pt x="9269" y="3364"/>
                  </a:cubicBezTo>
                  <a:cubicBezTo>
                    <a:pt x="9487" y="3364"/>
                    <a:pt x="9487" y="3187"/>
                    <a:pt x="9705" y="3187"/>
                  </a:cubicBezTo>
                  <a:cubicBezTo>
                    <a:pt x="10142" y="3187"/>
                    <a:pt x="10360" y="3187"/>
                    <a:pt x="10578" y="3187"/>
                  </a:cubicBezTo>
                  <a:cubicBezTo>
                    <a:pt x="10578" y="3187"/>
                    <a:pt x="10796" y="3187"/>
                    <a:pt x="10796" y="3187"/>
                  </a:cubicBezTo>
                  <a:cubicBezTo>
                    <a:pt x="11014" y="3187"/>
                    <a:pt x="11233" y="3187"/>
                    <a:pt x="11669" y="3187"/>
                  </a:cubicBezTo>
                  <a:cubicBezTo>
                    <a:pt x="11887" y="3187"/>
                    <a:pt x="12105" y="3364"/>
                    <a:pt x="12542" y="3364"/>
                  </a:cubicBezTo>
                  <a:cubicBezTo>
                    <a:pt x="12542" y="3364"/>
                    <a:pt x="12542" y="3364"/>
                    <a:pt x="12542" y="3364"/>
                  </a:cubicBezTo>
                  <a:cubicBezTo>
                    <a:pt x="12542" y="3364"/>
                    <a:pt x="12542" y="3364"/>
                    <a:pt x="12542" y="3364"/>
                  </a:cubicBezTo>
                  <a:cubicBezTo>
                    <a:pt x="12542" y="3541"/>
                    <a:pt x="12542" y="3541"/>
                    <a:pt x="12542" y="3541"/>
                  </a:cubicBezTo>
                  <a:close/>
                  <a:moveTo>
                    <a:pt x="13851" y="4957"/>
                  </a:moveTo>
                  <a:cubicBezTo>
                    <a:pt x="13633" y="4957"/>
                    <a:pt x="13633" y="4780"/>
                    <a:pt x="13414" y="4780"/>
                  </a:cubicBezTo>
                  <a:cubicBezTo>
                    <a:pt x="13414" y="4780"/>
                    <a:pt x="13414" y="4603"/>
                    <a:pt x="13414" y="4603"/>
                  </a:cubicBezTo>
                  <a:cubicBezTo>
                    <a:pt x="13196" y="4603"/>
                    <a:pt x="13196" y="4603"/>
                    <a:pt x="13414" y="4603"/>
                  </a:cubicBezTo>
                  <a:cubicBezTo>
                    <a:pt x="13851" y="4072"/>
                    <a:pt x="13851" y="4072"/>
                    <a:pt x="13851" y="4072"/>
                  </a:cubicBezTo>
                  <a:cubicBezTo>
                    <a:pt x="13851" y="4072"/>
                    <a:pt x="13851" y="3895"/>
                    <a:pt x="13851" y="3895"/>
                  </a:cubicBezTo>
                  <a:cubicBezTo>
                    <a:pt x="13851" y="3895"/>
                    <a:pt x="14069" y="3895"/>
                    <a:pt x="14069" y="4072"/>
                  </a:cubicBezTo>
                  <a:cubicBezTo>
                    <a:pt x="14069" y="4072"/>
                    <a:pt x="14287" y="4072"/>
                    <a:pt x="14287" y="4249"/>
                  </a:cubicBezTo>
                  <a:cubicBezTo>
                    <a:pt x="14505" y="4249"/>
                    <a:pt x="14505" y="4426"/>
                    <a:pt x="14724" y="4426"/>
                  </a:cubicBezTo>
                  <a:cubicBezTo>
                    <a:pt x="14724" y="4603"/>
                    <a:pt x="14942" y="4603"/>
                    <a:pt x="14942" y="4780"/>
                  </a:cubicBezTo>
                  <a:cubicBezTo>
                    <a:pt x="15160" y="4957"/>
                    <a:pt x="15160" y="4957"/>
                    <a:pt x="15378" y="5134"/>
                  </a:cubicBezTo>
                  <a:cubicBezTo>
                    <a:pt x="15378" y="5311"/>
                    <a:pt x="15596" y="5666"/>
                    <a:pt x="15814" y="5843"/>
                  </a:cubicBezTo>
                  <a:cubicBezTo>
                    <a:pt x="15814" y="6020"/>
                    <a:pt x="15814" y="6197"/>
                    <a:pt x="16033" y="6551"/>
                  </a:cubicBezTo>
                  <a:cubicBezTo>
                    <a:pt x="16033" y="6551"/>
                    <a:pt x="16033" y="6551"/>
                    <a:pt x="16033" y="6551"/>
                  </a:cubicBezTo>
                  <a:cubicBezTo>
                    <a:pt x="16033" y="6551"/>
                    <a:pt x="16033" y="6551"/>
                    <a:pt x="15814" y="6551"/>
                  </a:cubicBezTo>
                  <a:cubicBezTo>
                    <a:pt x="14942" y="6728"/>
                    <a:pt x="14942" y="6728"/>
                    <a:pt x="14942" y="6728"/>
                  </a:cubicBezTo>
                  <a:cubicBezTo>
                    <a:pt x="14942" y="6728"/>
                    <a:pt x="14942" y="6728"/>
                    <a:pt x="14942" y="6728"/>
                  </a:cubicBezTo>
                  <a:cubicBezTo>
                    <a:pt x="14942" y="6728"/>
                    <a:pt x="14942" y="6728"/>
                    <a:pt x="14942" y="6728"/>
                  </a:cubicBezTo>
                  <a:cubicBezTo>
                    <a:pt x="14942" y="6728"/>
                    <a:pt x="14724" y="6728"/>
                    <a:pt x="14724" y="6728"/>
                  </a:cubicBezTo>
                  <a:cubicBezTo>
                    <a:pt x="14724" y="6551"/>
                    <a:pt x="14724" y="6551"/>
                    <a:pt x="14724" y="6374"/>
                  </a:cubicBezTo>
                  <a:cubicBezTo>
                    <a:pt x="14724" y="6374"/>
                    <a:pt x="14724" y="6197"/>
                    <a:pt x="14505" y="6020"/>
                  </a:cubicBezTo>
                  <a:cubicBezTo>
                    <a:pt x="14505" y="5843"/>
                    <a:pt x="14287" y="5666"/>
                    <a:pt x="14069" y="5311"/>
                  </a:cubicBezTo>
                  <a:cubicBezTo>
                    <a:pt x="14069" y="5311"/>
                    <a:pt x="13851" y="5134"/>
                    <a:pt x="13851" y="4957"/>
                  </a:cubicBezTo>
                  <a:close/>
                  <a:moveTo>
                    <a:pt x="16033" y="7790"/>
                  </a:moveTo>
                  <a:cubicBezTo>
                    <a:pt x="16033" y="7967"/>
                    <a:pt x="16033" y="8321"/>
                    <a:pt x="16033" y="8675"/>
                  </a:cubicBezTo>
                  <a:cubicBezTo>
                    <a:pt x="15814" y="8852"/>
                    <a:pt x="15814" y="9207"/>
                    <a:pt x="15596" y="9384"/>
                  </a:cubicBezTo>
                  <a:cubicBezTo>
                    <a:pt x="15596" y="9561"/>
                    <a:pt x="15596" y="9561"/>
                    <a:pt x="15596" y="9561"/>
                  </a:cubicBezTo>
                  <a:cubicBezTo>
                    <a:pt x="15378" y="9561"/>
                    <a:pt x="15378" y="9561"/>
                    <a:pt x="15378" y="9561"/>
                  </a:cubicBezTo>
                  <a:cubicBezTo>
                    <a:pt x="15378" y="9561"/>
                    <a:pt x="15378" y="9561"/>
                    <a:pt x="15378" y="9561"/>
                  </a:cubicBezTo>
                  <a:cubicBezTo>
                    <a:pt x="15378" y="9561"/>
                    <a:pt x="15378" y="9561"/>
                    <a:pt x="15378" y="9561"/>
                  </a:cubicBezTo>
                  <a:cubicBezTo>
                    <a:pt x="14287" y="9207"/>
                    <a:pt x="14287" y="9207"/>
                    <a:pt x="14287" y="9207"/>
                  </a:cubicBezTo>
                  <a:cubicBezTo>
                    <a:pt x="14287" y="9207"/>
                    <a:pt x="14287" y="9030"/>
                    <a:pt x="14287" y="9030"/>
                  </a:cubicBezTo>
                  <a:cubicBezTo>
                    <a:pt x="14287" y="9030"/>
                    <a:pt x="14287" y="9030"/>
                    <a:pt x="14287" y="9030"/>
                  </a:cubicBezTo>
                  <a:cubicBezTo>
                    <a:pt x="14505" y="8852"/>
                    <a:pt x="14505" y="8498"/>
                    <a:pt x="14724" y="8321"/>
                  </a:cubicBezTo>
                  <a:cubicBezTo>
                    <a:pt x="14724" y="8321"/>
                    <a:pt x="14724" y="8321"/>
                    <a:pt x="14724" y="8321"/>
                  </a:cubicBezTo>
                  <a:cubicBezTo>
                    <a:pt x="14724" y="8144"/>
                    <a:pt x="14724" y="8144"/>
                    <a:pt x="14724" y="7967"/>
                  </a:cubicBezTo>
                  <a:cubicBezTo>
                    <a:pt x="14942" y="7790"/>
                    <a:pt x="14942" y="7790"/>
                    <a:pt x="14942" y="7790"/>
                  </a:cubicBezTo>
                  <a:cubicBezTo>
                    <a:pt x="14942" y="7613"/>
                    <a:pt x="14942" y="7613"/>
                    <a:pt x="14942" y="7613"/>
                  </a:cubicBezTo>
                  <a:cubicBezTo>
                    <a:pt x="16033" y="7790"/>
                    <a:pt x="16033" y="7790"/>
                    <a:pt x="16033" y="7790"/>
                  </a:cubicBezTo>
                  <a:cubicBezTo>
                    <a:pt x="16033" y="7790"/>
                    <a:pt x="16033" y="7790"/>
                    <a:pt x="16033" y="7790"/>
                  </a:cubicBezTo>
                  <a:cubicBezTo>
                    <a:pt x="16033" y="7790"/>
                    <a:pt x="16033" y="7790"/>
                    <a:pt x="16033" y="7790"/>
                  </a:cubicBezTo>
                  <a:close/>
                  <a:moveTo>
                    <a:pt x="16033" y="7790"/>
                  </a:moveTo>
                  <a:cubicBezTo>
                    <a:pt x="16033" y="7790"/>
                    <a:pt x="16033" y="7790"/>
                    <a:pt x="16033" y="7790"/>
                  </a:cubicBezTo>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grpSp>
        <p:nvGrpSpPr>
          <p:cNvPr id="383" name="Google Shape;383;p22"/>
          <p:cNvGrpSpPr/>
          <p:nvPr/>
        </p:nvGrpSpPr>
        <p:grpSpPr>
          <a:xfrm>
            <a:off x="16531666" y="4856290"/>
            <a:ext cx="5184273" cy="5173187"/>
            <a:chOff x="0" y="0"/>
            <a:chExt cx="5184271" cy="5173186"/>
          </a:xfrm>
        </p:grpSpPr>
        <p:sp>
          <p:nvSpPr>
            <p:cNvPr id="384" name="Google Shape;384;p22"/>
            <p:cNvSpPr/>
            <p:nvPr/>
          </p:nvSpPr>
          <p:spPr>
            <a:xfrm>
              <a:off x="0" y="0"/>
              <a:ext cx="5184271" cy="5173186"/>
            </a:xfrm>
            <a:prstGeom prst="ellipse">
              <a:avLst/>
            </a:prstGeom>
            <a:solidFill>
              <a:srgbClr val="F3C290">
                <a:alpha val="94901"/>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385" name="Google Shape;385;p22"/>
            <p:cNvSpPr/>
            <p:nvPr/>
          </p:nvSpPr>
          <p:spPr>
            <a:xfrm>
              <a:off x="711661" y="776945"/>
              <a:ext cx="3410285" cy="3438823"/>
            </a:xfrm>
            <a:custGeom>
              <a:rect b="b" l="l" r="r" t="t"/>
              <a:pathLst>
                <a:path extrusionOk="0" h="21600" w="21600">
                  <a:moveTo>
                    <a:pt x="21440" y="19218"/>
                  </a:moveTo>
                  <a:cubicBezTo>
                    <a:pt x="21440" y="19218"/>
                    <a:pt x="21120" y="17947"/>
                    <a:pt x="20480" y="16676"/>
                  </a:cubicBezTo>
                  <a:cubicBezTo>
                    <a:pt x="19360" y="14612"/>
                    <a:pt x="18400" y="13341"/>
                    <a:pt x="17280" y="12865"/>
                  </a:cubicBezTo>
                  <a:cubicBezTo>
                    <a:pt x="17280" y="12865"/>
                    <a:pt x="15360" y="11912"/>
                    <a:pt x="15360" y="11912"/>
                  </a:cubicBezTo>
                  <a:cubicBezTo>
                    <a:pt x="14400" y="11118"/>
                    <a:pt x="14400" y="11118"/>
                    <a:pt x="14400" y="11118"/>
                  </a:cubicBezTo>
                  <a:cubicBezTo>
                    <a:pt x="13120" y="12547"/>
                    <a:pt x="13120" y="12547"/>
                    <a:pt x="13120" y="12547"/>
                  </a:cubicBezTo>
                  <a:cubicBezTo>
                    <a:pt x="13920" y="18582"/>
                    <a:pt x="13920" y="18582"/>
                    <a:pt x="13920" y="18582"/>
                  </a:cubicBezTo>
                  <a:cubicBezTo>
                    <a:pt x="13920" y="18582"/>
                    <a:pt x="13920" y="18582"/>
                    <a:pt x="13920" y="18741"/>
                  </a:cubicBezTo>
                  <a:cubicBezTo>
                    <a:pt x="12960" y="19853"/>
                    <a:pt x="12960" y="19853"/>
                    <a:pt x="12960" y="19853"/>
                  </a:cubicBezTo>
                  <a:cubicBezTo>
                    <a:pt x="12960" y="19853"/>
                    <a:pt x="12960" y="19853"/>
                    <a:pt x="12960" y="19853"/>
                  </a:cubicBezTo>
                  <a:cubicBezTo>
                    <a:pt x="12960" y="19853"/>
                    <a:pt x="12960" y="19853"/>
                    <a:pt x="12960" y="19853"/>
                  </a:cubicBezTo>
                  <a:cubicBezTo>
                    <a:pt x="12000" y="18741"/>
                    <a:pt x="12000" y="18741"/>
                    <a:pt x="12000" y="18741"/>
                  </a:cubicBezTo>
                  <a:cubicBezTo>
                    <a:pt x="12000" y="18582"/>
                    <a:pt x="12000" y="18582"/>
                    <a:pt x="12000" y="18582"/>
                  </a:cubicBezTo>
                  <a:cubicBezTo>
                    <a:pt x="12800" y="12547"/>
                    <a:pt x="12800" y="12547"/>
                    <a:pt x="12800" y="12547"/>
                  </a:cubicBezTo>
                  <a:cubicBezTo>
                    <a:pt x="11520" y="11118"/>
                    <a:pt x="11520" y="11118"/>
                    <a:pt x="11520" y="11118"/>
                  </a:cubicBezTo>
                  <a:cubicBezTo>
                    <a:pt x="10560" y="11912"/>
                    <a:pt x="10560" y="11912"/>
                    <a:pt x="10560" y="11912"/>
                  </a:cubicBezTo>
                  <a:cubicBezTo>
                    <a:pt x="10560" y="11912"/>
                    <a:pt x="6720" y="13659"/>
                    <a:pt x="5440" y="13976"/>
                  </a:cubicBezTo>
                  <a:cubicBezTo>
                    <a:pt x="5600" y="13182"/>
                    <a:pt x="5920" y="12229"/>
                    <a:pt x="6240" y="11118"/>
                  </a:cubicBezTo>
                  <a:cubicBezTo>
                    <a:pt x="6560" y="10324"/>
                    <a:pt x="6080" y="9529"/>
                    <a:pt x="5280" y="9212"/>
                  </a:cubicBezTo>
                  <a:cubicBezTo>
                    <a:pt x="4480" y="8894"/>
                    <a:pt x="3520" y="9371"/>
                    <a:pt x="3360" y="10165"/>
                  </a:cubicBezTo>
                  <a:cubicBezTo>
                    <a:pt x="3360" y="10165"/>
                    <a:pt x="2880" y="11435"/>
                    <a:pt x="2560" y="12706"/>
                  </a:cubicBezTo>
                  <a:cubicBezTo>
                    <a:pt x="1920" y="14929"/>
                    <a:pt x="1920" y="16041"/>
                    <a:pt x="2400" y="16676"/>
                  </a:cubicBezTo>
                  <a:cubicBezTo>
                    <a:pt x="2720" y="17153"/>
                    <a:pt x="3200" y="17471"/>
                    <a:pt x="3840" y="17471"/>
                  </a:cubicBezTo>
                  <a:cubicBezTo>
                    <a:pt x="3840" y="17471"/>
                    <a:pt x="3840" y="17471"/>
                    <a:pt x="3840" y="17471"/>
                  </a:cubicBezTo>
                  <a:cubicBezTo>
                    <a:pt x="4640" y="17471"/>
                    <a:pt x="6400" y="16994"/>
                    <a:pt x="8160" y="16359"/>
                  </a:cubicBezTo>
                  <a:cubicBezTo>
                    <a:pt x="8160" y="21600"/>
                    <a:pt x="8160" y="21600"/>
                    <a:pt x="8160" y="21600"/>
                  </a:cubicBezTo>
                  <a:cubicBezTo>
                    <a:pt x="17760" y="21600"/>
                    <a:pt x="17760" y="21600"/>
                    <a:pt x="17760" y="21600"/>
                  </a:cubicBezTo>
                  <a:cubicBezTo>
                    <a:pt x="17760" y="18265"/>
                    <a:pt x="17760" y="18265"/>
                    <a:pt x="17760" y="18265"/>
                  </a:cubicBezTo>
                  <a:cubicBezTo>
                    <a:pt x="18080" y="18900"/>
                    <a:pt x="18400" y="19535"/>
                    <a:pt x="18560" y="19853"/>
                  </a:cubicBezTo>
                  <a:cubicBezTo>
                    <a:pt x="18400" y="20171"/>
                    <a:pt x="18240" y="20806"/>
                    <a:pt x="17920" y="21600"/>
                  </a:cubicBezTo>
                  <a:cubicBezTo>
                    <a:pt x="21280" y="21600"/>
                    <a:pt x="21280" y="21600"/>
                    <a:pt x="21280" y="21600"/>
                  </a:cubicBezTo>
                  <a:cubicBezTo>
                    <a:pt x="21600" y="20647"/>
                    <a:pt x="21600" y="20012"/>
                    <a:pt x="21600" y="19853"/>
                  </a:cubicBezTo>
                  <a:cubicBezTo>
                    <a:pt x="21600" y="19694"/>
                    <a:pt x="21600" y="19535"/>
                    <a:pt x="21440" y="19218"/>
                  </a:cubicBezTo>
                  <a:close/>
                  <a:moveTo>
                    <a:pt x="12960" y="11118"/>
                  </a:moveTo>
                  <a:cubicBezTo>
                    <a:pt x="15200" y="11118"/>
                    <a:pt x="16800" y="9053"/>
                    <a:pt x="16960" y="5559"/>
                  </a:cubicBezTo>
                  <a:cubicBezTo>
                    <a:pt x="16960" y="3176"/>
                    <a:pt x="15840" y="1747"/>
                    <a:pt x="12960" y="1747"/>
                  </a:cubicBezTo>
                  <a:cubicBezTo>
                    <a:pt x="10080" y="1747"/>
                    <a:pt x="8960" y="3176"/>
                    <a:pt x="8960" y="5559"/>
                  </a:cubicBezTo>
                  <a:cubicBezTo>
                    <a:pt x="9120" y="9053"/>
                    <a:pt x="10720" y="11118"/>
                    <a:pt x="12960" y="11118"/>
                  </a:cubicBezTo>
                  <a:close/>
                  <a:moveTo>
                    <a:pt x="2880" y="5400"/>
                  </a:moveTo>
                  <a:cubicBezTo>
                    <a:pt x="3040" y="5718"/>
                    <a:pt x="3200" y="6035"/>
                    <a:pt x="3360" y="6512"/>
                  </a:cubicBezTo>
                  <a:cubicBezTo>
                    <a:pt x="3360" y="7306"/>
                    <a:pt x="3360" y="7306"/>
                    <a:pt x="3360" y="7306"/>
                  </a:cubicBezTo>
                  <a:cubicBezTo>
                    <a:pt x="3360" y="7465"/>
                    <a:pt x="3360" y="7624"/>
                    <a:pt x="3520" y="7624"/>
                  </a:cubicBezTo>
                  <a:cubicBezTo>
                    <a:pt x="3680" y="7624"/>
                    <a:pt x="3680" y="7624"/>
                    <a:pt x="3680" y="7624"/>
                  </a:cubicBezTo>
                  <a:cubicBezTo>
                    <a:pt x="3680" y="7782"/>
                    <a:pt x="4000" y="7941"/>
                    <a:pt x="4160" y="7941"/>
                  </a:cubicBezTo>
                  <a:cubicBezTo>
                    <a:pt x="4480" y="7941"/>
                    <a:pt x="4640" y="7782"/>
                    <a:pt x="4640" y="7624"/>
                  </a:cubicBezTo>
                  <a:cubicBezTo>
                    <a:pt x="4800" y="7624"/>
                    <a:pt x="4800" y="7624"/>
                    <a:pt x="4800" y="7624"/>
                  </a:cubicBezTo>
                  <a:cubicBezTo>
                    <a:pt x="4960" y="7624"/>
                    <a:pt x="5120" y="7465"/>
                    <a:pt x="5120" y="7306"/>
                  </a:cubicBezTo>
                  <a:cubicBezTo>
                    <a:pt x="5120" y="6512"/>
                    <a:pt x="5120" y="6512"/>
                    <a:pt x="5120" y="6512"/>
                  </a:cubicBezTo>
                  <a:cubicBezTo>
                    <a:pt x="5120" y="6035"/>
                    <a:pt x="5280" y="5718"/>
                    <a:pt x="5600" y="5400"/>
                  </a:cubicBezTo>
                  <a:cubicBezTo>
                    <a:pt x="5760" y="4924"/>
                    <a:pt x="6080" y="4606"/>
                    <a:pt x="6080" y="3971"/>
                  </a:cubicBezTo>
                  <a:cubicBezTo>
                    <a:pt x="6080" y="2859"/>
                    <a:pt x="5280" y="2065"/>
                    <a:pt x="4160" y="2065"/>
                  </a:cubicBezTo>
                  <a:cubicBezTo>
                    <a:pt x="3200" y="2065"/>
                    <a:pt x="2240" y="2859"/>
                    <a:pt x="2240" y="3971"/>
                  </a:cubicBezTo>
                  <a:cubicBezTo>
                    <a:pt x="2240" y="4606"/>
                    <a:pt x="2560" y="4924"/>
                    <a:pt x="2880" y="5400"/>
                  </a:cubicBezTo>
                  <a:close/>
                  <a:moveTo>
                    <a:pt x="3840" y="4288"/>
                  </a:moveTo>
                  <a:cubicBezTo>
                    <a:pt x="3840" y="4129"/>
                    <a:pt x="4000" y="4129"/>
                    <a:pt x="4000" y="4129"/>
                  </a:cubicBezTo>
                  <a:cubicBezTo>
                    <a:pt x="4000" y="4129"/>
                    <a:pt x="4000" y="4129"/>
                    <a:pt x="4000" y="4129"/>
                  </a:cubicBezTo>
                  <a:cubicBezTo>
                    <a:pt x="4000" y="4129"/>
                    <a:pt x="4000" y="4129"/>
                    <a:pt x="4160" y="4129"/>
                  </a:cubicBezTo>
                  <a:cubicBezTo>
                    <a:pt x="4160" y="4129"/>
                    <a:pt x="4160" y="4129"/>
                    <a:pt x="4160" y="4129"/>
                  </a:cubicBezTo>
                  <a:cubicBezTo>
                    <a:pt x="4320" y="4129"/>
                    <a:pt x="4320" y="4129"/>
                    <a:pt x="4320" y="4129"/>
                  </a:cubicBezTo>
                  <a:cubicBezTo>
                    <a:pt x="4320" y="4129"/>
                    <a:pt x="4320" y="4129"/>
                    <a:pt x="4320" y="4129"/>
                  </a:cubicBezTo>
                  <a:cubicBezTo>
                    <a:pt x="4480" y="4129"/>
                    <a:pt x="4480" y="4129"/>
                    <a:pt x="4480" y="4129"/>
                  </a:cubicBezTo>
                  <a:cubicBezTo>
                    <a:pt x="4480" y="4129"/>
                    <a:pt x="4480" y="4129"/>
                    <a:pt x="4480" y="4288"/>
                  </a:cubicBezTo>
                  <a:cubicBezTo>
                    <a:pt x="4160" y="5876"/>
                    <a:pt x="4160" y="5876"/>
                    <a:pt x="4160" y="5876"/>
                  </a:cubicBezTo>
                  <a:lnTo>
                    <a:pt x="3840" y="4288"/>
                  </a:lnTo>
                  <a:close/>
                  <a:moveTo>
                    <a:pt x="4160" y="2541"/>
                  </a:moveTo>
                  <a:cubicBezTo>
                    <a:pt x="4960" y="2541"/>
                    <a:pt x="5600" y="3176"/>
                    <a:pt x="5600" y="3971"/>
                  </a:cubicBezTo>
                  <a:cubicBezTo>
                    <a:pt x="5600" y="4447"/>
                    <a:pt x="5440" y="4765"/>
                    <a:pt x="5120" y="5082"/>
                  </a:cubicBezTo>
                  <a:cubicBezTo>
                    <a:pt x="4960" y="5400"/>
                    <a:pt x="4800" y="5718"/>
                    <a:pt x="4640" y="6194"/>
                  </a:cubicBezTo>
                  <a:cubicBezTo>
                    <a:pt x="4480" y="6194"/>
                    <a:pt x="4480" y="6194"/>
                    <a:pt x="4480" y="6194"/>
                  </a:cubicBezTo>
                  <a:cubicBezTo>
                    <a:pt x="4800" y="4288"/>
                    <a:pt x="4800" y="4288"/>
                    <a:pt x="4800" y="4288"/>
                  </a:cubicBezTo>
                  <a:cubicBezTo>
                    <a:pt x="4800" y="4288"/>
                    <a:pt x="4800" y="4288"/>
                    <a:pt x="4800" y="4288"/>
                  </a:cubicBezTo>
                  <a:cubicBezTo>
                    <a:pt x="4800" y="4129"/>
                    <a:pt x="4800" y="3971"/>
                    <a:pt x="4640" y="3971"/>
                  </a:cubicBezTo>
                  <a:cubicBezTo>
                    <a:pt x="4640" y="3812"/>
                    <a:pt x="4480" y="3812"/>
                    <a:pt x="4320" y="3812"/>
                  </a:cubicBezTo>
                  <a:cubicBezTo>
                    <a:pt x="4320" y="3812"/>
                    <a:pt x="4320" y="3812"/>
                    <a:pt x="4160" y="3812"/>
                  </a:cubicBezTo>
                  <a:cubicBezTo>
                    <a:pt x="4160" y="3812"/>
                    <a:pt x="4160" y="3812"/>
                    <a:pt x="4000" y="3812"/>
                  </a:cubicBezTo>
                  <a:cubicBezTo>
                    <a:pt x="3840" y="3812"/>
                    <a:pt x="3840" y="3812"/>
                    <a:pt x="3680" y="3971"/>
                  </a:cubicBezTo>
                  <a:cubicBezTo>
                    <a:pt x="3680" y="3971"/>
                    <a:pt x="3680" y="4129"/>
                    <a:pt x="3680" y="4288"/>
                  </a:cubicBezTo>
                  <a:cubicBezTo>
                    <a:pt x="3680" y="4288"/>
                    <a:pt x="3680" y="4288"/>
                    <a:pt x="3680" y="4288"/>
                  </a:cubicBezTo>
                  <a:cubicBezTo>
                    <a:pt x="4000" y="6194"/>
                    <a:pt x="4000" y="6194"/>
                    <a:pt x="4000" y="6194"/>
                  </a:cubicBezTo>
                  <a:cubicBezTo>
                    <a:pt x="3680" y="6194"/>
                    <a:pt x="3680" y="6194"/>
                    <a:pt x="3680" y="6194"/>
                  </a:cubicBezTo>
                  <a:cubicBezTo>
                    <a:pt x="3680" y="5718"/>
                    <a:pt x="3360" y="5400"/>
                    <a:pt x="3200" y="5082"/>
                  </a:cubicBezTo>
                  <a:cubicBezTo>
                    <a:pt x="3040" y="4765"/>
                    <a:pt x="2720" y="4447"/>
                    <a:pt x="2720" y="3971"/>
                  </a:cubicBezTo>
                  <a:cubicBezTo>
                    <a:pt x="2720" y="3176"/>
                    <a:pt x="3360" y="2541"/>
                    <a:pt x="4160" y="2541"/>
                  </a:cubicBezTo>
                  <a:close/>
                  <a:moveTo>
                    <a:pt x="4160" y="1747"/>
                  </a:moveTo>
                  <a:cubicBezTo>
                    <a:pt x="4320" y="1747"/>
                    <a:pt x="4480" y="1588"/>
                    <a:pt x="4480" y="1429"/>
                  </a:cubicBezTo>
                  <a:cubicBezTo>
                    <a:pt x="4480" y="159"/>
                    <a:pt x="4480" y="159"/>
                    <a:pt x="4480" y="159"/>
                  </a:cubicBezTo>
                  <a:cubicBezTo>
                    <a:pt x="4480" y="159"/>
                    <a:pt x="4320" y="0"/>
                    <a:pt x="4160" y="0"/>
                  </a:cubicBezTo>
                  <a:cubicBezTo>
                    <a:pt x="4000" y="0"/>
                    <a:pt x="4000" y="159"/>
                    <a:pt x="4000" y="159"/>
                  </a:cubicBezTo>
                  <a:cubicBezTo>
                    <a:pt x="4000" y="1429"/>
                    <a:pt x="4000" y="1429"/>
                    <a:pt x="4000" y="1429"/>
                  </a:cubicBezTo>
                  <a:cubicBezTo>
                    <a:pt x="4000" y="1588"/>
                    <a:pt x="4000" y="1588"/>
                    <a:pt x="4000" y="1588"/>
                  </a:cubicBezTo>
                  <a:cubicBezTo>
                    <a:pt x="4160" y="1747"/>
                    <a:pt x="4160" y="1747"/>
                    <a:pt x="4160" y="1747"/>
                  </a:cubicBezTo>
                  <a:close/>
                  <a:moveTo>
                    <a:pt x="5920" y="2382"/>
                  </a:moveTo>
                  <a:cubicBezTo>
                    <a:pt x="6080" y="2382"/>
                    <a:pt x="6080" y="2224"/>
                    <a:pt x="6080" y="2224"/>
                  </a:cubicBezTo>
                  <a:cubicBezTo>
                    <a:pt x="6880" y="1271"/>
                    <a:pt x="6880" y="1271"/>
                    <a:pt x="6880" y="1271"/>
                  </a:cubicBezTo>
                  <a:cubicBezTo>
                    <a:pt x="7040" y="1271"/>
                    <a:pt x="7040" y="1112"/>
                    <a:pt x="6880" y="953"/>
                  </a:cubicBezTo>
                  <a:cubicBezTo>
                    <a:pt x="6720" y="953"/>
                    <a:pt x="6720" y="953"/>
                    <a:pt x="6560" y="953"/>
                  </a:cubicBezTo>
                  <a:cubicBezTo>
                    <a:pt x="5760" y="1906"/>
                    <a:pt x="5760" y="1906"/>
                    <a:pt x="5760" y="1906"/>
                  </a:cubicBezTo>
                  <a:cubicBezTo>
                    <a:pt x="5760" y="2065"/>
                    <a:pt x="5760" y="2224"/>
                    <a:pt x="5760" y="2224"/>
                  </a:cubicBezTo>
                  <a:cubicBezTo>
                    <a:pt x="5760" y="2382"/>
                    <a:pt x="5920" y="2382"/>
                    <a:pt x="5920" y="2382"/>
                  </a:cubicBezTo>
                  <a:close/>
                  <a:moveTo>
                    <a:pt x="6720" y="3812"/>
                  </a:moveTo>
                  <a:cubicBezTo>
                    <a:pt x="6720" y="3812"/>
                    <a:pt x="6720" y="3971"/>
                    <a:pt x="6880" y="3971"/>
                  </a:cubicBezTo>
                  <a:cubicBezTo>
                    <a:pt x="6880" y="3971"/>
                    <a:pt x="6880" y="3971"/>
                    <a:pt x="6880" y="3971"/>
                  </a:cubicBezTo>
                  <a:cubicBezTo>
                    <a:pt x="8160" y="3653"/>
                    <a:pt x="8160" y="3653"/>
                    <a:pt x="8160" y="3653"/>
                  </a:cubicBezTo>
                  <a:cubicBezTo>
                    <a:pt x="8320" y="3653"/>
                    <a:pt x="8320" y="3494"/>
                    <a:pt x="8320" y="3494"/>
                  </a:cubicBezTo>
                  <a:cubicBezTo>
                    <a:pt x="8320" y="3335"/>
                    <a:pt x="8160" y="3176"/>
                    <a:pt x="8000" y="3335"/>
                  </a:cubicBezTo>
                  <a:cubicBezTo>
                    <a:pt x="6880" y="3494"/>
                    <a:pt x="6880" y="3494"/>
                    <a:pt x="6880" y="3494"/>
                  </a:cubicBezTo>
                  <a:cubicBezTo>
                    <a:pt x="6720" y="3494"/>
                    <a:pt x="6560" y="3653"/>
                    <a:pt x="6720" y="3812"/>
                  </a:cubicBezTo>
                  <a:close/>
                  <a:moveTo>
                    <a:pt x="6720" y="5241"/>
                  </a:moveTo>
                  <a:cubicBezTo>
                    <a:pt x="6560" y="5241"/>
                    <a:pt x="6400" y="5241"/>
                    <a:pt x="6400" y="5400"/>
                  </a:cubicBezTo>
                  <a:cubicBezTo>
                    <a:pt x="6240" y="5559"/>
                    <a:pt x="6400" y="5559"/>
                    <a:pt x="6400" y="5718"/>
                  </a:cubicBezTo>
                  <a:cubicBezTo>
                    <a:pt x="7520" y="6353"/>
                    <a:pt x="7520" y="6353"/>
                    <a:pt x="7520" y="6353"/>
                  </a:cubicBezTo>
                  <a:cubicBezTo>
                    <a:pt x="7520" y="6353"/>
                    <a:pt x="7520" y="6353"/>
                    <a:pt x="7680" y="6353"/>
                  </a:cubicBezTo>
                  <a:cubicBezTo>
                    <a:pt x="7680" y="6353"/>
                    <a:pt x="7840" y="6353"/>
                    <a:pt x="7840" y="6194"/>
                  </a:cubicBezTo>
                  <a:cubicBezTo>
                    <a:pt x="7840" y="6194"/>
                    <a:pt x="7840" y="6035"/>
                    <a:pt x="7680" y="5876"/>
                  </a:cubicBezTo>
                  <a:lnTo>
                    <a:pt x="6720" y="5241"/>
                  </a:lnTo>
                  <a:close/>
                  <a:moveTo>
                    <a:pt x="2080" y="5400"/>
                  </a:moveTo>
                  <a:cubicBezTo>
                    <a:pt x="1920" y="5241"/>
                    <a:pt x="1920" y="5241"/>
                    <a:pt x="1760" y="5241"/>
                  </a:cubicBezTo>
                  <a:cubicBezTo>
                    <a:pt x="640" y="5876"/>
                    <a:pt x="640" y="5876"/>
                    <a:pt x="640" y="5876"/>
                  </a:cubicBezTo>
                  <a:cubicBezTo>
                    <a:pt x="480" y="6035"/>
                    <a:pt x="480" y="6194"/>
                    <a:pt x="640" y="6194"/>
                  </a:cubicBezTo>
                  <a:cubicBezTo>
                    <a:pt x="640" y="6353"/>
                    <a:pt x="640" y="6353"/>
                    <a:pt x="800" y="6353"/>
                  </a:cubicBezTo>
                  <a:cubicBezTo>
                    <a:pt x="800" y="6353"/>
                    <a:pt x="800" y="6353"/>
                    <a:pt x="800" y="6353"/>
                  </a:cubicBezTo>
                  <a:cubicBezTo>
                    <a:pt x="1920" y="5718"/>
                    <a:pt x="1920" y="5718"/>
                    <a:pt x="1920" y="5718"/>
                  </a:cubicBezTo>
                  <a:cubicBezTo>
                    <a:pt x="2080" y="5559"/>
                    <a:pt x="2080" y="5559"/>
                    <a:pt x="2080" y="5400"/>
                  </a:cubicBezTo>
                  <a:close/>
                  <a:moveTo>
                    <a:pt x="1600" y="3971"/>
                  </a:moveTo>
                  <a:cubicBezTo>
                    <a:pt x="1600" y="3971"/>
                    <a:pt x="1760" y="3812"/>
                    <a:pt x="1760" y="3812"/>
                  </a:cubicBezTo>
                  <a:cubicBezTo>
                    <a:pt x="1760" y="3653"/>
                    <a:pt x="1760" y="3494"/>
                    <a:pt x="1600" y="3494"/>
                  </a:cubicBezTo>
                  <a:cubicBezTo>
                    <a:pt x="320" y="3335"/>
                    <a:pt x="320" y="3335"/>
                    <a:pt x="320" y="3335"/>
                  </a:cubicBezTo>
                  <a:cubicBezTo>
                    <a:pt x="160" y="3176"/>
                    <a:pt x="160" y="3335"/>
                    <a:pt x="0" y="3494"/>
                  </a:cubicBezTo>
                  <a:cubicBezTo>
                    <a:pt x="0" y="3494"/>
                    <a:pt x="160" y="3653"/>
                    <a:pt x="320" y="3653"/>
                  </a:cubicBezTo>
                  <a:cubicBezTo>
                    <a:pt x="1440" y="3971"/>
                    <a:pt x="1440" y="3971"/>
                    <a:pt x="1440" y="3971"/>
                  </a:cubicBezTo>
                  <a:cubicBezTo>
                    <a:pt x="1440" y="3971"/>
                    <a:pt x="1440" y="3971"/>
                    <a:pt x="1600" y="3971"/>
                  </a:cubicBezTo>
                  <a:close/>
                  <a:moveTo>
                    <a:pt x="2240" y="2224"/>
                  </a:moveTo>
                  <a:cubicBezTo>
                    <a:pt x="2400" y="2224"/>
                    <a:pt x="2400" y="2382"/>
                    <a:pt x="2400" y="2382"/>
                  </a:cubicBezTo>
                  <a:cubicBezTo>
                    <a:pt x="2560" y="2382"/>
                    <a:pt x="2560" y="2382"/>
                    <a:pt x="2560" y="2224"/>
                  </a:cubicBezTo>
                  <a:cubicBezTo>
                    <a:pt x="2720" y="2224"/>
                    <a:pt x="2720" y="2065"/>
                    <a:pt x="2560" y="1906"/>
                  </a:cubicBezTo>
                  <a:cubicBezTo>
                    <a:pt x="1760" y="953"/>
                    <a:pt x="1760" y="953"/>
                    <a:pt x="1760" y="953"/>
                  </a:cubicBezTo>
                  <a:cubicBezTo>
                    <a:pt x="1760" y="953"/>
                    <a:pt x="1600" y="953"/>
                    <a:pt x="1440" y="953"/>
                  </a:cubicBezTo>
                  <a:cubicBezTo>
                    <a:pt x="1440" y="953"/>
                    <a:pt x="1440" y="1112"/>
                    <a:pt x="1440" y="1112"/>
                  </a:cubicBezTo>
                  <a:cubicBezTo>
                    <a:pt x="1440" y="1112"/>
                    <a:pt x="1440" y="1271"/>
                    <a:pt x="1440" y="1271"/>
                  </a:cubicBezTo>
                  <a:lnTo>
                    <a:pt x="2240" y="2224"/>
                  </a:lnTo>
                  <a:close/>
                </a:path>
              </a:pathLst>
            </a:custGeom>
            <a:solidFill>
              <a:srgbClr val="FFFFFF"/>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3"/>
          <p:cNvSpPr/>
          <p:nvPr/>
        </p:nvSpPr>
        <p:spPr>
          <a:xfrm>
            <a:off x="13846792" y="25504"/>
            <a:ext cx="10501225" cy="12907252"/>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391" name="Google Shape;391;p23"/>
          <p:cNvGrpSpPr/>
          <p:nvPr/>
        </p:nvGrpSpPr>
        <p:grpSpPr>
          <a:xfrm>
            <a:off x="1648305" y="1402954"/>
            <a:ext cx="11972264" cy="1512883"/>
            <a:chOff x="-1" y="0"/>
            <a:chExt cx="11972263" cy="1512882"/>
          </a:xfrm>
        </p:grpSpPr>
        <p:sp>
          <p:nvSpPr>
            <p:cNvPr id="392" name="Google Shape;392;p23"/>
            <p:cNvSpPr/>
            <p:nvPr/>
          </p:nvSpPr>
          <p:spPr>
            <a:xfrm>
              <a:off x="516875" y="805373"/>
              <a:ext cx="11455387"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SECURE PRIVATE CLOUD </a:t>
              </a:r>
              <a:r>
                <a:rPr b="1" i="0" lang="en-US" sz="5000" u="none" cap="none" strike="noStrike">
                  <a:solidFill>
                    <a:srgbClr val="7997BA"/>
                  </a:solidFill>
                  <a:latin typeface="Helvetica Neue"/>
                  <a:ea typeface="Helvetica Neue"/>
                  <a:cs typeface="Helvetica Neue"/>
                  <a:sym typeface="Helvetica Neue"/>
                </a:rPr>
                <a:t>CONTACT</a:t>
              </a:r>
              <a:endParaRPr/>
            </a:p>
          </p:txBody>
        </p:sp>
        <p:sp>
          <p:nvSpPr>
            <p:cNvPr id="393" name="Google Shape;393;p23"/>
            <p:cNvSpPr/>
            <p:nvPr/>
          </p:nvSpPr>
          <p:spPr>
            <a:xfrm rot="5400000">
              <a:off x="-676306" y="676305"/>
              <a:ext cx="1512882" cy="160271"/>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394" name="Google Shape;394;p23"/>
          <p:cNvPicPr preferRelativeResize="0"/>
          <p:nvPr/>
        </p:nvPicPr>
        <p:blipFill rotWithShape="1">
          <a:blip r:embed="rId3">
            <a:alphaModFix/>
          </a:blip>
          <a:srcRect b="0" l="0" r="0" t="0"/>
          <a:stretch/>
        </p:blipFill>
        <p:spPr>
          <a:xfrm>
            <a:off x="5657648" y="3753124"/>
            <a:ext cx="3445577" cy="4151637"/>
          </a:xfrm>
          <a:prstGeom prst="rect">
            <a:avLst/>
          </a:prstGeom>
          <a:noFill/>
          <a:ln>
            <a:noFill/>
          </a:ln>
        </p:spPr>
      </p:pic>
      <p:pic>
        <p:nvPicPr>
          <p:cNvPr descr="Image" id="395" name="Google Shape;395;p23"/>
          <p:cNvPicPr preferRelativeResize="0"/>
          <p:nvPr/>
        </p:nvPicPr>
        <p:blipFill rotWithShape="1">
          <a:blip r:embed="rId4">
            <a:alphaModFix/>
          </a:blip>
          <a:srcRect b="0" l="0" r="0" t="0"/>
          <a:stretch/>
        </p:blipFill>
        <p:spPr>
          <a:xfrm>
            <a:off x="14411086" y="424693"/>
            <a:ext cx="9372635" cy="12108874"/>
          </a:xfrm>
          <a:prstGeom prst="rect">
            <a:avLst/>
          </a:prstGeom>
          <a:noFill/>
          <a:ln>
            <a:noFill/>
          </a:ln>
        </p:spPr>
      </p:pic>
      <p:pic>
        <p:nvPicPr>
          <p:cNvPr descr="Image" id="396" name="Google Shape;396;p23"/>
          <p:cNvPicPr preferRelativeResize="0"/>
          <p:nvPr/>
        </p:nvPicPr>
        <p:blipFill rotWithShape="1">
          <a:blip r:embed="rId5">
            <a:alphaModFix/>
          </a:blip>
          <a:srcRect b="0" l="0" r="0" t="0"/>
          <a:stretch/>
        </p:blipFill>
        <p:spPr>
          <a:xfrm>
            <a:off x="17694077" y="4679317"/>
            <a:ext cx="2368018" cy="2628901"/>
          </a:xfrm>
          <a:prstGeom prst="rect">
            <a:avLst/>
          </a:prstGeom>
          <a:noFill/>
          <a:ln>
            <a:noFill/>
          </a:ln>
        </p:spPr>
      </p:pic>
      <p:sp>
        <p:nvSpPr>
          <p:cNvPr id="397" name="Google Shape;397;p23"/>
          <p:cNvSpPr txBox="1"/>
          <p:nvPr/>
        </p:nvSpPr>
        <p:spPr>
          <a:xfrm>
            <a:off x="2923594" y="8742049"/>
            <a:ext cx="8913685" cy="3114037"/>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For further information or inquiries about Computerome and Secure Private Clouds, please write to us at: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ctr">
              <a:lnSpc>
                <a:spcPct val="100000"/>
              </a:lnSpc>
              <a:spcBef>
                <a:spcPts val="0"/>
              </a:spcBef>
              <a:spcAft>
                <a:spcPts val="0"/>
              </a:spcAft>
              <a:buClr>
                <a:srgbClr val="000000"/>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ctr">
              <a:lnSpc>
                <a:spcPct val="100000"/>
              </a:lnSpc>
              <a:spcBef>
                <a:spcPts val="0"/>
              </a:spcBef>
              <a:spcAft>
                <a:spcPts val="0"/>
              </a:spcAft>
              <a:buClr>
                <a:srgbClr val="0000FF"/>
              </a:buClr>
              <a:buSzPts val="2800"/>
              <a:buFont typeface="Helvetica Neue"/>
              <a:buNone/>
            </a:pPr>
            <a:r>
              <a:rPr b="0" i="0" lang="en-US" sz="2800" u="sng" cap="none" strike="noStrike">
                <a:solidFill>
                  <a:srgbClr val="0000FF"/>
                </a:solidFill>
                <a:latin typeface="Helvetica Neue"/>
                <a:ea typeface="Helvetica Neue"/>
                <a:cs typeface="Helvetica Neue"/>
                <a:sym typeface="Helvetica Neue"/>
                <a:hlinkClick r:id="rId6">
                  <a:extLst>
                    <a:ext uri="{A12FA001-AC4F-418D-AE19-62706E023703}">
                      <ahyp:hlinkClr val="tx"/>
                    </a:ext>
                  </a:extLst>
                </a:hlinkClick>
              </a:rPr>
              <a:t>Computerome@dtu.dk</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ctr">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Computerome.dk</a:t>
            </a:r>
            <a:endParaRPr/>
          </a:p>
          <a:p>
            <a:pPr indent="0" lvl="0" marL="0" marR="0" rtl="0" algn="ctr">
              <a:lnSpc>
                <a:spcPct val="100000"/>
              </a:lnSpc>
              <a:spcBef>
                <a:spcPts val="0"/>
              </a:spcBef>
              <a:spcAft>
                <a:spcPts val="0"/>
              </a:spcAft>
              <a:buClr>
                <a:srgbClr val="595E59"/>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0" lvl="0" marL="0" marR="0" rtl="0" algn="ctr">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We will be happy to assist you.</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grpSp>
        <p:nvGrpSpPr>
          <p:cNvPr id="402" name="Google Shape;402;p24"/>
          <p:cNvGrpSpPr/>
          <p:nvPr/>
        </p:nvGrpSpPr>
        <p:grpSpPr>
          <a:xfrm>
            <a:off x="1648305" y="1402954"/>
            <a:ext cx="11972264" cy="1512883"/>
            <a:chOff x="-1" y="0"/>
            <a:chExt cx="11972263" cy="1512882"/>
          </a:xfrm>
        </p:grpSpPr>
        <p:sp>
          <p:nvSpPr>
            <p:cNvPr id="403" name="Google Shape;403;p24"/>
            <p:cNvSpPr/>
            <p:nvPr/>
          </p:nvSpPr>
          <p:spPr>
            <a:xfrm>
              <a:off x="516875" y="805373"/>
              <a:ext cx="11455387"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COMPUTEROME COMPLIANCE</a:t>
              </a:r>
              <a:endParaRPr/>
            </a:p>
          </p:txBody>
        </p:sp>
        <p:sp>
          <p:nvSpPr>
            <p:cNvPr id="404" name="Google Shape;404;p24"/>
            <p:cNvSpPr/>
            <p:nvPr/>
          </p:nvSpPr>
          <p:spPr>
            <a:xfrm rot="5400000">
              <a:off x="-676306" y="676305"/>
              <a:ext cx="1512882" cy="160271"/>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sp>
        <p:nvSpPr>
          <p:cNvPr id="405" name="Google Shape;405;p24"/>
          <p:cNvSpPr txBox="1"/>
          <p:nvPr/>
        </p:nvSpPr>
        <p:spPr>
          <a:xfrm>
            <a:off x="11097840" y="3646178"/>
            <a:ext cx="12542473" cy="8856977"/>
          </a:xfrm>
          <a:prstGeom prst="rect">
            <a:avLst/>
          </a:prstGeom>
          <a:noFill/>
          <a:ln>
            <a:noFill/>
          </a:ln>
        </p:spPr>
        <p:txBody>
          <a:bodyPr anchorCtr="0" anchor="t" bIns="45700" lIns="45700" spcFirstLastPara="1" rIns="45700" wrap="square" tIns="45700">
            <a:spAutoFit/>
          </a:bodyPr>
          <a:lstStyle/>
          <a:p>
            <a:pPr indent="0" lvl="0" marL="0" marR="0" rtl="0" algn="l">
              <a:lnSpc>
                <a:spcPct val="130000"/>
              </a:lnSpc>
              <a:spcBef>
                <a:spcPts val="0"/>
              </a:spcBef>
              <a:spcAft>
                <a:spcPts val="0"/>
              </a:spcAft>
              <a:buClr>
                <a:srgbClr val="323E4E"/>
              </a:buClr>
              <a:buSzPts val="2800"/>
              <a:buFont typeface="Helvetica Neue"/>
              <a:buNone/>
            </a:pPr>
            <a:r>
              <a:rPr b="0" i="0" lang="en-US" sz="2800" u="none" cap="none" strike="noStrike">
                <a:solidFill>
                  <a:srgbClr val="323E4E"/>
                </a:solidFill>
                <a:latin typeface="Helvetica Neue"/>
                <a:ea typeface="Helvetica Neue"/>
                <a:cs typeface="Helvetica Neue"/>
                <a:sym typeface="Helvetica Neue"/>
              </a:rPr>
              <a:t>As per Aug. 31’st 2020, the procedures and guidelines in Computerome have received a rating of 100% compliance, based on the ISAE-3000 framework. The assessment, which was conducted by the external consultancy firm PWC, encompasses the following main areas: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Organizational measures, which include legal processing of data, and management of legal contracts with all stakeholders including clients and sub-processors</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Management of employees, including background check, employment contracts and code of conducts</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Physical security of the facilities</a:t>
            </a:r>
            <a:endParaRPr b="0" i="0" sz="3600" u="none" cap="none" strike="noStrike">
              <a:solidFill>
                <a:srgbClr val="000000"/>
              </a:solidFill>
              <a:latin typeface="Merriweather Sans"/>
              <a:ea typeface="Merriweather Sans"/>
              <a:cs typeface="Merriweather Sans"/>
              <a:sym typeface="Merriweather Sans"/>
            </a:endParaRPr>
          </a:p>
          <a:p>
            <a:pPr indent="-280736" lvl="0" marL="280736" marR="0" rtl="0" algn="l">
              <a:lnSpc>
                <a:spcPct val="130000"/>
              </a:lnSpc>
              <a:spcBef>
                <a:spcPts val="0"/>
              </a:spcBef>
              <a:spcAft>
                <a:spcPts val="0"/>
              </a:spcAft>
              <a:buClr>
                <a:srgbClr val="323E4E"/>
              </a:buClr>
              <a:buSzPts val="2800"/>
              <a:buFont typeface="Helvetica Neue"/>
              <a:buChar char="•"/>
            </a:pPr>
            <a:r>
              <a:rPr b="0" i="0" lang="en-US" sz="2800" u="none" cap="none" strike="noStrike">
                <a:solidFill>
                  <a:srgbClr val="323E4E"/>
                </a:solidFill>
                <a:latin typeface="Helvetica Neue"/>
                <a:ea typeface="Helvetica Neue"/>
                <a:cs typeface="Helvetica Neue"/>
                <a:sym typeface="Helvetica Neue"/>
              </a:rPr>
              <a:t>Technical measure to secure the IT system</a:t>
            </a:r>
            <a:endParaRPr/>
          </a:p>
          <a:p>
            <a:pPr indent="0" lvl="0" marL="0" marR="0" rtl="0" algn="l">
              <a:lnSpc>
                <a:spcPct val="130000"/>
              </a:lnSpc>
              <a:spcBef>
                <a:spcPts val="0"/>
              </a:spcBef>
              <a:spcAft>
                <a:spcPts val="0"/>
              </a:spcAft>
              <a:buClr>
                <a:srgbClr val="323E4E"/>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0" lvl="0" marL="0" marR="0" rtl="0" algn="l">
              <a:lnSpc>
                <a:spcPct val="130000"/>
              </a:lnSpc>
              <a:spcBef>
                <a:spcPts val="0"/>
              </a:spcBef>
              <a:spcAft>
                <a:spcPts val="0"/>
              </a:spcAft>
              <a:buClr>
                <a:srgbClr val="323E4E"/>
              </a:buClr>
              <a:buSzPts val="2800"/>
              <a:buFont typeface="Helvetica Neue"/>
              <a:buNone/>
            </a:pPr>
            <a:r>
              <a:rPr b="0" i="0" lang="en-US" sz="2800" u="none" cap="none" strike="noStrike">
                <a:solidFill>
                  <a:srgbClr val="323E4E"/>
                </a:solidFill>
                <a:latin typeface="Helvetica Neue"/>
                <a:ea typeface="Helvetica Neue"/>
                <a:cs typeface="Helvetica Neue"/>
                <a:sym typeface="Helvetica Neue"/>
              </a:rPr>
              <a:t>ISAE-3000 = 100% compliance framework</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1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p:txBody>
      </p:sp>
      <p:sp>
        <p:nvSpPr>
          <p:cNvPr id="406" name="Google Shape;406;p24"/>
          <p:cNvSpPr/>
          <p:nvPr/>
        </p:nvSpPr>
        <p:spPr>
          <a:xfrm>
            <a:off x="54592" y="12059852"/>
            <a:ext cx="24262115" cy="884762"/>
          </a:xfrm>
          <a:prstGeom prst="rect">
            <a:avLst/>
          </a:prstGeom>
          <a:solidFill>
            <a:srgbClr val="80A7A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407" name="Google Shape;407;p24"/>
          <p:cNvPicPr preferRelativeResize="0"/>
          <p:nvPr/>
        </p:nvPicPr>
        <p:blipFill rotWithShape="1">
          <a:blip r:embed="rId3">
            <a:alphaModFix/>
          </a:blip>
          <a:srcRect b="0" l="0" r="0" t="0"/>
          <a:stretch/>
        </p:blipFill>
        <p:spPr>
          <a:xfrm>
            <a:off x="1949450" y="3646178"/>
            <a:ext cx="8348441" cy="7736221"/>
          </a:xfrm>
          <a:prstGeom prst="rect">
            <a:avLst/>
          </a:prstGeom>
          <a:noFill/>
          <a:ln>
            <a:noFill/>
          </a:ln>
        </p:spPr>
      </p:pic>
      <p:sp>
        <p:nvSpPr>
          <p:cNvPr id="408" name="Google Shape;408;p24"/>
          <p:cNvSpPr/>
          <p:nvPr/>
        </p:nvSpPr>
        <p:spPr>
          <a:xfrm>
            <a:off x="7984066" y="8332430"/>
            <a:ext cx="1394918" cy="1812027"/>
          </a:xfrm>
          <a:custGeom>
            <a:rect b="b" l="l" r="r" t="t"/>
            <a:pathLst>
              <a:path extrusionOk="0" h="21600" w="2160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rgbClr val="436C6E"/>
          </a:solid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3"/>
          <p:cNvSpPr/>
          <p:nvPr/>
        </p:nvSpPr>
        <p:spPr>
          <a:xfrm>
            <a:off x="12642879" y="0"/>
            <a:ext cx="11731596" cy="13002819"/>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95" name="Google Shape;95;p3"/>
          <p:cNvGrpSpPr/>
          <p:nvPr/>
        </p:nvGrpSpPr>
        <p:grpSpPr>
          <a:xfrm>
            <a:off x="1598161" y="1527373"/>
            <a:ext cx="15224120" cy="886062"/>
            <a:chOff x="0" y="-1"/>
            <a:chExt cx="15224118" cy="886060"/>
          </a:xfrm>
        </p:grpSpPr>
        <p:sp>
          <p:nvSpPr>
            <p:cNvPr id="96" name="Google Shape;96;p3"/>
            <p:cNvSpPr txBox="1"/>
            <p:nvPr/>
          </p:nvSpPr>
          <p:spPr>
            <a:xfrm>
              <a:off x="597242" y="3607"/>
              <a:ext cx="14626875" cy="853437"/>
            </a:xfrm>
            <a:prstGeom prst="rect">
              <a:avLst/>
            </a:pr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BACKGROUND</a:t>
              </a:r>
              <a:endParaRPr/>
            </a:p>
          </p:txBody>
        </p:sp>
        <p:sp>
          <p:nvSpPr>
            <p:cNvPr id="97" name="Google Shape;97;p3"/>
            <p:cNvSpPr/>
            <p:nvPr/>
          </p:nvSpPr>
          <p:spPr>
            <a:xfrm rot="5400000">
              <a:off x="-363261" y="363259"/>
              <a:ext cx="886060" cy="159539"/>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98" name="Google Shape;98;p3"/>
          <p:cNvPicPr preferRelativeResize="0"/>
          <p:nvPr/>
        </p:nvPicPr>
        <p:blipFill rotWithShape="1">
          <a:blip r:embed="rId3">
            <a:alphaModFix/>
          </a:blip>
          <a:srcRect b="0" l="0" r="0" t="0"/>
          <a:stretch/>
        </p:blipFill>
        <p:spPr>
          <a:xfrm>
            <a:off x="1371600" y="2602723"/>
            <a:ext cx="8389852" cy="9674293"/>
          </a:xfrm>
          <a:prstGeom prst="rect">
            <a:avLst/>
          </a:prstGeom>
          <a:noFill/>
          <a:ln>
            <a:noFill/>
          </a:ln>
        </p:spPr>
      </p:pic>
      <p:sp>
        <p:nvSpPr>
          <p:cNvPr id="99" name="Google Shape;99;p3"/>
          <p:cNvSpPr txBox="1"/>
          <p:nvPr/>
        </p:nvSpPr>
        <p:spPr>
          <a:xfrm>
            <a:off x="1463204" y="5019893"/>
            <a:ext cx="10125524" cy="5359397"/>
          </a:xfrm>
          <a:prstGeom prst="rect">
            <a:avLst/>
          </a:prstGeom>
          <a:noFill/>
          <a:ln>
            <a:noFill/>
          </a:ln>
        </p:spPr>
        <p:txBody>
          <a:bodyPr anchorCtr="0" anchor="t" bIns="45700" lIns="45700" spcFirstLastPara="1" rIns="45700" wrap="square" tIns="45700">
            <a:spAutoFit/>
          </a:bodyPr>
          <a:lstStyle/>
          <a:p>
            <a:pPr indent="0" lvl="0" marL="0" marR="0" rtl="0" algn="l">
              <a:lnSpc>
                <a:spcPct val="14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Established in 2014, The Danish National Life Science Supercomputing Centre, Computerome, is a High-Performance Computing (HPC) facility specialised and securely optimised for life science research.</a:t>
            </a:r>
            <a:endParaRPr/>
          </a:p>
          <a:p>
            <a:pPr indent="0" lvl="0" marL="0" marR="0" rtl="0" algn="l">
              <a:lnSpc>
                <a:spcPct val="140000"/>
              </a:lnSpc>
              <a:spcBef>
                <a:spcPts val="0"/>
              </a:spcBef>
              <a:spcAft>
                <a:spcPts val="0"/>
              </a:spcAft>
              <a:buClr>
                <a:srgbClr val="595E59"/>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40000"/>
              </a:lnSpc>
              <a:spcBef>
                <a:spcPts val="0"/>
              </a:spcBef>
              <a:spcAft>
                <a:spcPts val="0"/>
              </a:spcAft>
              <a:buClr>
                <a:srgbClr val="595E59"/>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a:p>
            <a:pPr indent="0" lvl="0" marL="0" marR="0" rtl="0" algn="l">
              <a:lnSpc>
                <a:spcPct val="14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Our users benefit from the fast, flexible and secure infrastructure and the ability to combine different types of sensitive data and perform analysis. </a:t>
            </a:r>
            <a:endParaRPr/>
          </a:p>
        </p:txBody>
      </p:sp>
      <p:sp>
        <p:nvSpPr>
          <p:cNvPr id="100" name="Google Shape;100;p3"/>
          <p:cNvSpPr txBox="1"/>
          <p:nvPr/>
        </p:nvSpPr>
        <p:spPr>
          <a:xfrm>
            <a:off x="14493403" y="5948947"/>
            <a:ext cx="9072167" cy="3749037"/>
          </a:xfrm>
          <a:prstGeom prst="rect">
            <a:avLst/>
          </a:prstGeom>
          <a:noFill/>
          <a:ln>
            <a:noFill/>
          </a:ln>
        </p:spPr>
        <p:txBody>
          <a:bodyPr anchorCtr="0" anchor="t" bIns="45700" lIns="45700" spcFirstLastPara="1" rIns="45700" wrap="square" tIns="45700">
            <a:spAutoFit/>
          </a:bodyPr>
          <a:lstStyle/>
          <a:p>
            <a:pPr indent="-260683" lvl="0" marL="260683" marR="0" rtl="0" algn="l">
              <a:lnSpc>
                <a:spcPct val="100000"/>
              </a:lnSpc>
              <a:spcBef>
                <a:spcPts val="0"/>
              </a:spcBef>
              <a:spcAft>
                <a:spcPts val="0"/>
              </a:spcAft>
              <a:buClr>
                <a:srgbClr val="EBEBEB"/>
              </a:buClr>
              <a:buSzPts val="3000"/>
              <a:buFont typeface="Helvetica Neue"/>
              <a:buChar char="•"/>
            </a:pPr>
            <a:r>
              <a:rPr b="1" i="0" lang="en-US" sz="3000" u="none" cap="none" strike="noStrike">
                <a:solidFill>
                  <a:srgbClr val="EBEBEB"/>
                </a:solidFill>
                <a:latin typeface="Helvetica Neue"/>
                <a:ea typeface="Helvetica Neue"/>
                <a:cs typeface="Helvetica Neue"/>
                <a:sym typeface="Helvetica Neue"/>
              </a:rPr>
              <a:t>Research groups from all Danish universities</a:t>
            </a:r>
            <a:endParaRPr/>
          </a:p>
          <a:p>
            <a:pPr indent="-32083" lvl="0" marL="260683" marR="0" rtl="0" algn="l">
              <a:lnSpc>
                <a:spcPct val="100000"/>
              </a:lnSpc>
              <a:spcBef>
                <a:spcPts val="0"/>
              </a:spcBef>
              <a:spcAft>
                <a:spcPts val="0"/>
              </a:spcAft>
              <a:buClr>
                <a:srgbClr val="EBEBEB"/>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60683" lvl="0" marL="260683" marR="0" rtl="0" algn="l">
              <a:lnSpc>
                <a:spcPct val="100000"/>
              </a:lnSpc>
              <a:spcBef>
                <a:spcPts val="0"/>
              </a:spcBef>
              <a:spcAft>
                <a:spcPts val="0"/>
              </a:spcAft>
              <a:buClr>
                <a:srgbClr val="EBEBEB"/>
              </a:buClr>
              <a:buSzPts val="3000"/>
              <a:buFont typeface="Helvetica Neue"/>
              <a:buChar char="•"/>
            </a:pPr>
            <a:r>
              <a:rPr b="1" i="0" lang="en-US" sz="3000" u="none" cap="none" strike="noStrike">
                <a:solidFill>
                  <a:srgbClr val="EBEBEB"/>
                </a:solidFill>
                <a:latin typeface="Helvetica Neue"/>
                <a:ea typeface="Helvetica Neue"/>
                <a:cs typeface="Helvetica Neue"/>
                <a:sym typeface="Helvetica Neue"/>
              </a:rPr>
              <a:t>Large international research consortiums</a:t>
            </a:r>
            <a:endParaRPr/>
          </a:p>
          <a:p>
            <a:pPr indent="-32083" lvl="0" marL="260683" marR="0" rtl="0" algn="l">
              <a:lnSpc>
                <a:spcPct val="100000"/>
              </a:lnSpc>
              <a:spcBef>
                <a:spcPts val="0"/>
              </a:spcBef>
              <a:spcAft>
                <a:spcPts val="0"/>
              </a:spcAft>
              <a:buClr>
                <a:srgbClr val="EBEBEB"/>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60683" lvl="0" marL="260683" marR="0" rtl="0" algn="l">
              <a:lnSpc>
                <a:spcPct val="100000"/>
              </a:lnSpc>
              <a:spcBef>
                <a:spcPts val="0"/>
              </a:spcBef>
              <a:spcAft>
                <a:spcPts val="0"/>
              </a:spcAft>
              <a:buClr>
                <a:srgbClr val="EBEBEB"/>
              </a:buClr>
              <a:buSzPts val="3000"/>
              <a:buFont typeface="Helvetica Neue"/>
              <a:buChar char="•"/>
            </a:pPr>
            <a:r>
              <a:rPr b="1" i="0" lang="en-US" sz="3000" u="none" cap="none" strike="noStrike">
                <a:solidFill>
                  <a:srgbClr val="EBEBEB"/>
                </a:solidFill>
                <a:latin typeface="Helvetica Neue"/>
                <a:ea typeface="Helvetica Neue"/>
                <a:cs typeface="Helvetica Neue"/>
                <a:sym typeface="Helvetica Neue"/>
              </a:rPr>
              <a:t>Those in the public health care sector</a:t>
            </a:r>
            <a:endParaRPr/>
          </a:p>
          <a:p>
            <a:pPr indent="-32083" lvl="0" marL="260683" marR="0" rtl="0" algn="l">
              <a:lnSpc>
                <a:spcPct val="100000"/>
              </a:lnSpc>
              <a:spcBef>
                <a:spcPts val="0"/>
              </a:spcBef>
              <a:spcAft>
                <a:spcPts val="0"/>
              </a:spcAft>
              <a:buClr>
                <a:srgbClr val="EBEBEB"/>
              </a:buClr>
              <a:buSzPts val="3600"/>
              <a:buFont typeface="Helvetica Neue"/>
              <a:buNone/>
            </a:pPr>
            <a:r>
              <a:t/>
            </a:r>
            <a:endParaRPr b="0" i="0" sz="3600" u="none" cap="none" strike="noStrike">
              <a:solidFill>
                <a:srgbClr val="FFFFFF"/>
              </a:solidFill>
              <a:latin typeface="Merriweather Sans"/>
              <a:ea typeface="Merriweather Sans"/>
              <a:cs typeface="Merriweather Sans"/>
              <a:sym typeface="Merriweather Sans"/>
            </a:endParaRPr>
          </a:p>
          <a:p>
            <a:pPr indent="-260683" lvl="0" marL="260683" marR="0" rtl="0" algn="l">
              <a:lnSpc>
                <a:spcPct val="100000"/>
              </a:lnSpc>
              <a:spcBef>
                <a:spcPts val="0"/>
              </a:spcBef>
              <a:spcAft>
                <a:spcPts val="0"/>
              </a:spcAft>
              <a:buClr>
                <a:srgbClr val="EBEBEB"/>
              </a:buClr>
              <a:buSzPts val="3000"/>
              <a:buFont typeface="Helvetica Neue"/>
              <a:buChar char="•"/>
            </a:pPr>
            <a:r>
              <a:rPr b="1" i="0" lang="en-US" sz="3000" u="none" cap="none" strike="noStrike">
                <a:solidFill>
                  <a:srgbClr val="EBEBEB"/>
                </a:solidFill>
                <a:latin typeface="Helvetica Neue"/>
                <a:ea typeface="Helvetica Neue"/>
                <a:cs typeface="Helvetica Neue"/>
                <a:sym typeface="Helvetica Neue"/>
              </a:rPr>
              <a:t>Industry </a:t>
            </a:r>
            <a:endParaRPr b="0" i="0" sz="3600" u="none" cap="none" strike="noStrike">
              <a:solidFill>
                <a:srgbClr val="000000"/>
              </a:solidFill>
              <a:latin typeface="Merriweather Sans"/>
              <a:ea typeface="Merriweather Sans"/>
              <a:cs typeface="Merriweather Sans"/>
              <a:sym typeface="Merriweather Sans"/>
            </a:endParaRPr>
          </a:p>
        </p:txBody>
      </p:sp>
      <p:pic>
        <p:nvPicPr>
          <p:cNvPr descr="Image" id="101" name="Google Shape;101;p3"/>
          <p:cNvPicPr preferRelativeResize="0"/>
          <p:nvPr/>
        </p:nvPicPr>
        <p:blipFill rotWithShape="1">
          <a:blip r:embed="rId4">
            <a:alphaModFix/>
          </a:blip>
          <a:srcRect b="0" l="0" r="0" t="0"/>
          <a:stretch/>
        </p:blipFill>
        <p:spPr>
          <a:xfrm>
            <a:off x="14672320" y="907185"/>
            <a:ext cx="1880219" cy="2126438"/>
          </a:xfrm>
          <a:prstGeom prst="rect">
            <a:avLst/>
          </a:prstGeom>
          <a:noFill/>
          <a:ln>
            <a:noFill/>
          </a:ln>
        </p:spPr>
      </p:pic>
      <p:sp>
        <p:nvSpPr>
          <p:cNvPr id="102" name="Google Shape;102;p3"/>
          <p:cNvSpPr/>
          <p:nvPr/>
        </p:nvSpPr>
        <p:spPr>
          <a:xfrm>
            <a:off x="17020073" y="1970403"/>
            <a:ext cx="4856805" cy="1"/>
          </a:xfrm>
          <a:custGeom>
            <a:rect b="b" l="l" r="r" t="t"/>
            <a:pathLst>
              <a:path extrusionOk="0" h="120000" w="21600">
                <a:moveTo>
                  <a:pt x="0" y="0"/>
                </a:moveTo>
                <a:lnTo>
                  <a:pt x="21600" y="0"/>
                </a:lnTo>
                <a:lnTo>
                  <a:pt x="21600" y="0"/>
                </a:lnTo>
                <a:lnTo>
                  <a:pt x="0" y="0"/>
                </a:lnTo>
                <a:close/>
              </a:path>
            </a:pathLst>
          </a:cu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EBEBEB"/>
              </a:buClr>
              <a:buSzPts val="5000"/>
              <a:buFont typeface="Helvetica Neue"/>
              <a:buNone/>
            </a:pPr>
            <a:r>
              <a:rPr b="1" i="0" lang="en-US" sz="5000" u="none" cap="none" strike="noStrike">
                <a:solidFill>
                  <a:srgbClr val="EBEBEB"/>
                </a:solidFill>
                <a:latin typeface="Helvetica Neue"/>
                <a:ea typeface="Helvetica Neue"/>
                <a:cs typeface="Helvetica Neue"/>
                <a:sym typeface="Helvetica Neue"/>
              </a:rPr>
              <a:t>Users Include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4"/>
          <p:cNvSpPr/>
          <p:nvPr/>
        </p:nvSpPr>
        <p:spPr>
          <a:xfrm>
            <a:off x="-31721" y="0"/>
            <a:ext cx="4856805" cy="13002819"/>
          </a:xfrm>
          <a:prstGeom prst="rect">
            <a:avLst/>
          </a:prstGeom>
          <a:solidFill>
            <a:srgbClr val="7893B7">
              <a:alpha val="52549"/>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08" name="Google Shape;108;p4"/>
          <p:cNvSpPr txBox="1"/>
          <p:nvPr/>
        </p:nvSpPr>
        <p:spPr>
          <a:xfrm>
            <a:off x="7812103" y="3456022"/>
            <a:ext cx="15121981" cy="1732277"/>
          </a:xfrm>
          <a:prstGeom prst="rect">
            <a:avLst/>
          </a:prstGeom>
          <a:noFill/>
          <a:ln>
            <a:noFill/>
          </a:ln>
        </p:spPr>
        <p:txBody>
          <a:bodyPr anchorCtr="0" anchor="t" bIns="45700" lIns="45700" spcFirstLastPara="1" rIns="45700" wrap="square" tIns="45700">
            <a:spAutoFit/>
          </a:bodyPr>
          <a:lstStyle/>
          <a:p>
            <a:pPr indent="0" lvl="0" marL="0" marR="0" rtl="0" algn="l">
              <a:lnSpc>
                <a:spcPct val="14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Computerome’s primary focus is dedicated to Life Sciences offering a cutting-edge secure infrastructure, software and scientific tools that are a first-choice for research and clinical users. </a:t>
            </a:r>
            <a:endParaRPr b="0" i="0" sz="2800" u="none" cap="none" strike="noStrike">
              <a:solidFill>
                <a:srgbClr val="000000"/>
              </a:solidFill>
              <a:latin typeface="Helvetica Neue"/>
              <a:ea typeface="Helvetica Neue"/>
              <a:cs typeface="Helvetica Neue"/>
              <a:sym typeface="Helvetica Neue"/>
            </a:endParaRPr>
          </a:p>
        </p:txBody>
      </p:sp>
      <p:sp>
        <p:nvSpPr>
          <p:cNvPr id="109" name="Google Shape;109;p4"/>
          <p:cNvSpPr txBox="1"/>
          <p:nvPr/>
        </p:nvSpPr>
        <p:spPr>
          <a:xfrm>
            <a:off x="12283603" y="5233935"/>
            <a:ext cx="8389939" cy="7437117"/>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44758"/>
              </a:buClr>
              <a:buSzPts val="1200"/>
              <a:buFont typeface="Times"/>
              <a:buNone/>
            </a:pPr>
            <a:r>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323E4E"/>
              </a:buClr>
              <a:buSzPts val="3000"/>
              <a:buFont typeface="Helvetica Neue"/>
              <a:buNone/>
            </a:pPr>
            <a:r>
              <a:rPr b="1" i="0" lang="en-US" sz="3000" u="none" cap="none" strike="noStrike">
                <a:solidFill>
                  <a:srgbClr val="323E4E"/>
                </a:solidFill>
                <a:latin typeface="Helvetica Neue"/>
                <a:ea typeface="Helvetica Neue"/>
                <a:cs typeface="Helvetica Neue"/>
                <a:sym typeface="Helvetica Neue"/>
              </a:rPr>
              <a:t>Key offerings:</a:t>
            </a:r>
            <a:endParaRPr/>
          </a:p>
          <a:p>
            <a:pPr indent="0" lvl="0" marL="0" marR="0" rtl="0" algn="l">
              <a:lnSpc>
                <a:spcPct val="100000"/>
              </a:lnSpc>
              <a:spcBef>
                <a:spcPts val="0"/>
              </a:spcBef>
              <a:spcAft>
                <a:spcPts val="0"/>
              </a:spcAft>
              <a:buClr>
                <a:srgbClr val="323E4E"/>
              </a:buClr>
              <a:buSzPts val="1200"/>
              <a:buFont typeface="Helvetica Neue"/>
              <a:buNone/>
            </a:pPr>
            <a:r>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323E4E"/>
              </a:buClr>
              <a:buSzPts val="1200"/>
              <a:buFont typeface="Helvetica Neue"/>
              <a:buNone/>
            </a:pPr>
            <a:r>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Large international research consortiums</a:t>
            </a:r>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Security </a:t>
            </a:r>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Compliance</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Public</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Customized Capabilities</a:t>
            </a:r>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Automation Features</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70000"/>
              </a:lnSpc>
              <a:spcBef>
                <a:spcPts val="0"/>
              </a:spcBef>
              <a:spcAft>
                <a:spcPts val="0"/>
              </a:spcAft>
              <a:buClr>
                <a:srgbClr val="323E4E"/>
              </a:buClr>
              <a:buSzPts val="3000"/>
              <a:buFont typeface="Helvetica Neue"/>
              <a:buNone/>
            </a:pPr>
            <a:r>
              <a:rPr b="0" i="0" lang="en-US" sz="3000" u="none" cap="none" strike="noStrike">
                <a:solidFill>
                  <a:srgbClr val="323E4E"/>
                </a:solidFill>
                <a:latin typeface="Helvetica Neue"/>
                <a:ea typeface="Helvetica Neue"/>
                <a:cs typeface="Helvetica Neue"/>
                <a:sym typeface="Helvetica Neue"/>
              </a:rPr>
              <a:t>User-Driven Development </a:t>
            </a:r>
            <a:endParaRPr b="0" i="0" sz="1200" u="none" cap="none" strike="noStrike">
              <a:solidFill>
                <a:srgbClr val="000000"/>
              </a:solidFill>
              <a:latin typeface="Merriweather Sans"/>
              <a:ea typeface="Merriweather Sans"/>
              <a:cs typeface="Merriweather Sans"/>
              <a:sym typeface="Merriweather Sans"/>
            </a:endParaRPr>
          </a:p>
          <a:p>
            <a:pPr indent="-32083" lvl="0" marL="260683" marR="0" rtl="0" algn="l">
              <a:lnSpc>
                <a:spcPct val="100000"/>
              </a:lnSpc>
              <a:spcBef>
                <a:spcPts val="0"/>
              </a:spcBef>
              <a:spcAft>
                <a:spcPts val="0"/>
              </a:spcAft>
              <a:buClr>
                <a:srgbClr val="323E4E"/>
              </a:buClr>
              <a:buSzPts val="3600"/>
              <a:buFont typeface="Helvetica Neue"/>
              <a:buNone/>
            </a:pPr>
            <a:r>
              <a:t/>
            </a:r>
            <a:endParaRPr b="0" i="0" sz="3600" u="none" cap="none" strike="noStrike">
              <a:solidFill>
                <a:srgbClr val="000000"/>
              </a:solidFill>
              <a:latin typeface="Merriweather Sans"/>
              <a:ea typeface="Merriweather Sans"/>
              <a:cs typeface="Merriweather Sans"/>
              <a:sym typeface="Merriweather Sans"/>
            </a:endParaRPr>
          </a:p>
        </p:txBody>
      </p:sp>
      <p:pic>
        <p:nvPicPr>
          <p:cNvPr descr="Image" id="110" name="Google Shape;110;p4"/>
          <p:cNvPicPr preferRelativeResize="0"/>
          <p:nvPr/>
        </p:nvPicPr>
        <p:blipFill rotWithShape="1">
          <a:blip r:embed="rId3">
            <a:alphaModFix/>
          </a:blip>
          <a:srcRect b="0" l="0" r="0" t="0"/>
          <a:stretch/>
        </p:blipFill>
        <p:spPr>
          <a:xfrm>
            <a:off x="400050" y="4069358"/>
            <a:ext cx="8389938" cy="9180991"/>
          </a:xfrm>
          <a:prstGeom prst="rect">
            <a:avLst/>
          </a:prstGeom>
          <a:noFill/>
          <a:ln>
            <a:noFill/>
          </a:ln>
        </p:spPr>
      </p:pic>
      <p:pic>
        <p:nvPicPr>
          <p:cNvPr descr="Image" id="111" name="Google Shape;111;p4"/>
          <p:cNvPicPr preferRelativeResize="0"/>
          <p:nvPr/>
        </p:nvPicPr>
        <p:blipFill rotWithShape="1">
          <a:blip r:embed="rId4">
            <a:alphaModFix/>
          </a:blip>
          <a:srcRect b="0" l="0" r="0" t="0"/>
          <a:stretch/>
        </p:blipFill>
        <p:spPr>
          <a:xfrm>
            <a:off x="3089076" y="7042294"/>
            <a:ext cx="2368018" cy="2628901"/>
          </a:xfrm>
          <a:prstGeom prst="rect">
            <a:avLst/>
          </a:prstGeom>
          <a:noFill/>
          <a:ln>
            <a:noFill/>
          </a:ln>
        </p:spPr>
      </p:pic>
      <p:grpSp>
        <p:nvGrpSpPr>
          <p:cNvPr id="112" name="Google Shape;112;p4"/>
          <p:cNvGrpSpPr/>
          <p:nvPr/>
        </p:nvGrpSpPr>
        <p:grpSpPr>
          <a:xfrm>
            <a:off x="5560560" y="1527373"/>
            <a:ext cx="15224120" cy="886062"/>
            <a:chOff x="0" y="-1"/>
            <a:chExt cx="15224118" cy="886060"/>
          </a:xfrm>
        </p:grpSpPr>
        <p:sp>
          <p:nvSpPr>
            <p:cNvPr id="113" name="Google Shape;113;p4"/>
            <p:cNvSpPr txBox="1"/>
            <p:nvPr/>
          </p:nvSpPr>
          <p:spPr>
            <a:xfrm>
              <a:off x="597242" y="3607"/>
              <a:ext cx="14626875" cy="853437"/>
            </a:xfrm>
            <a:prstGeom prst="rect">
              <a:avLst/>
            </a:pr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MISSION</a:t>
              </a:r>
              <a:endParaRPr/>
            </a:p>
          </p:txBody>
        </p:sp>
        <p:sp>
          <p:nvSpPr>
            <p:cNvPr id="114" name="Google Shape;114;p4"/>
            <p:cNvSpPr/>
            <p:nvPr/>
          </p:nvSpPr>
          <p:spPr>
            <a:xfrm rot="5400000">
              <a:off x="-363261" y="363259"/>
              <a:ext cx="886060" cy="159539"/>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115" name="Google Shape;115;p4"/>
          <p:cNvPicPr preferRelativeResize="0"/>
          <p:nvPr/>
        </p:nvPicPr>
        <p:blipFill rotWithShape="1">
          <a:blip r:embed="rId5">
            <a:alphaModFix/>
          </a:blip>
          <a:srcRect b="0" l="0" r="0" t="0"/>
          <a:stretch/>
        </p:blipFill>
        <p:spPr>
          <a:xfrm>
            <a:off x="11567127" y="6283057"/>
            <a:ext cx="449497" cy="506451"/>
          </a:xfrm>
          <a:prstGeom prst="rect">
            <a:avLst/>
          </a:prstGeom>
          <a:noFill/>
          <a:ln>
            <a:noFill/>
          </a:ln>
        </p:spPr>
      </p:pic>
      <p:pic>
        <p:nvPicPr>
          <p:cNvPr descr="Image" id="116" name="Google Shape;116;p4"/>
          <p:cNvPicPr preferRelativeResize="0"/>
          <p:nvPr/>
        </p:nvPicPr>
        <p:blipFill rotWithShape="1">
          <a:blip r:embed="rId5">
            <a:alphaModFix/>
          </a:blip>
          <a:srcRect b="0" l="0" r="0" t="0"/>
          <a:stretch/>
        </p:blipFill>
        <p:spPr>
          <a:xfrm>
            <a:off x="11567127" y="7066982"/>
            <a:ext cx="449497" cy="506451"/>
          </a:xfrm>
          <a:prstGeom prst="rect">
            <a:avLst/>
          </a:prstGeom>
          <a:noFill/>
          <a:ln>
            <a:noFill/>
          </a:ln>
        </p:spPr>
      </p:pic>
      <p:pic>
        <p:nvPicPr>
          <p:cNvPr descr="Image" id="117" name="Google Shape;117;p4"/>
          <p:cNvPicPr preferRelativeResize="0"/>
          <p:nvPr/>
        </p:nvPicPr>
        <p:blipFill rotWithShape="1">
          <a:blip r:embed="rId5">
            <a:alphaModFix/>
          </a:blip>
          <a:srcRect b="0" l="0" r="0" t="0"/>
          <a:stretch/>
        </p:blipFill>
        <p:spPr>
          <a:xfrm>
            <a:off x="11567127" y="7838208"/>
            <a:ext cx="449497" cy="506451"/>
          </a:xfrm>
          <a:prstGeom prst="rect">
            <a:avLst/>
          </a:prstGeom>
          <a:noFill/>
          <a:ln>
            <a:noFill/>
          </a:ln>
        </p:spPr>
      </p:pic>
      <p:pic>
        <p:nvPicPr>
          <p:cNvPr descr="Image" id="118" name="Google Shape;118;p4"/>
          <p:cNvPicPr preferRelativeResize="0"/>
          <p:nvPr/>
        </p:nvPicPr>
        <p:blipFill rotWithShape="1">
          <a:blip r:embed="rId5">
            <a:alphaModFix/>
          </a:blip>
          <a:srcRect b="0" l="0" r="0" t="0"/>
          <a:stretch/>
        </p:blipFill>
        <p:spPr>
          <a:xfrm>
            <a:off x="11567127" y="8620815"/>
            <a:ext cx="449497" cy="506451"/>
          </a:xfrm>
          <a:prstGeom prst="rect">
            <a:avLst/>
          </a:prstGeom>
          <a:noFill/>
          <a:ln>
            <a:noFill/>
          </a:ln>
        </p:spPr>
      </p:pic>
      <p:pic>
        <p:nvPicPr>
          <p:cNvPr descr="Image" id="119" name="Google Shape;119;p4"/>
          <p:cNvPicPr preferRelativeResize="0"/>
          <p:nvPr/>
        </p:nvPicPr>
        <p:blipFill rotWithShape="1">
          <a:blip r:embed="rId5">
            <a:alphaModFix/>
          </a:blip>
          <a:srcRect b="0" l="0" r="0" t="0"/>
          <a:stretch/>
        </p:blipFill>
        <p:spPr>
          <a:xfrm>
            <a:off x="11567127" y="9379340"/>
            <a:ext cx="449497" cy="506451"/>
          </a:xfrm>
          <a:prstGeom prst="rect">
            <a:avLst/>
          </a:prstGeom>
          <a:noFill/>
          <a:ln>
            <a:noFill/>
          </a:ln>
        </p:spPr>
      </p:pic>
      <p:pic>
        <p:nvPicPr>
          <p:cNvPr descr="Image" id="120" name="Google Shape;120;p4"/>
          <p:cNvPicPr preferRelativeResize="0"/>
          <p:nvPr/>
        </p:nvPicPr>
        <p:blipFill rotWithShape="1">
          <a:blip r:embed="rId5">
            <a:alphaModFix/>
          </a:blip>
          <a:srcRect b="0" l="0" r="0" t="0"/>
          <a:stretch/>
        </p:blipFill>
        <p:spPr>
          <a:xfrm>
            <a:off x="11567127" y="10920473"/>
            <a:ext cx="449497" cy="506451"/>
          </a:xfrm>
          <a:prstGeom prst="rect">
            <a:avLst/>
          </a:prstGeom>
          <a:noFill/>
          <a:ln>
            <a:noFill/>
          </a:ln>
        </p:spPr>
      </p:pic>
      <p:pic>
        <p:nvPicPr>
          <p:cNvPr descr="Image" id="121" name="Google Shape;121;p4"/>
          <p:cNvPicPr preferRelativeResize="0"/>
          <p:nvPr/>
        </p:nvPicPr>
        <p:blipFill rotWithShape="1">
          <a:blip r:embed="rId5">
            <a:alphaModFix/>
          </a:blip>
          <a:srcRect b="0" l="0" r="0" t="0"/>
          <a:stretch/>
        </p:blipFill>
        <p:spPr>
          <a:xfrm>
            <a:off x="11567127" y="10137540"/>
            <a:ext cx="449497" cy="506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5"/>
          <p:cNvSpPr/>
          <p:nvPr/>
        </p:nvSpPr>
        <p:spPr>
          <a:xfrm>
            <a:off x="-31721" y="0"/>
            <a:ext cx="4856805" cy="13002819"/>
          </a:xfrm>
          <a:prstGeom prst="rect">
            <a:avLst/>
          </a:prstGeom>
          <a:solidFill>
            <a:srgbClr val="80A7A5"/>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27" name="Google Shape;127;p5"/>
          <p:cNvSpPr txBox="1"/>
          <p:nvPr/>
        </p:nvSpPr>
        <p:spPr>
          <a:xfrm>
            <a:off x="7785313" y="4029348"/>
            <a:ext cx="15121983" cy="4582157"/>
          </a:xfrm>
          <a:prstGeom prst="rect">
            <a:avLst/>
          </a:prstGeom>
          <a:noFill/>
          <a:ln>
            <a:noFill/>
          </a:ln>
        </p:spPr>
        <p:txBody>
          <a:bodyPr anchorCtr="0" anchor="t" bIns="45700" lIns="45700" spcFirstLastPara="1" rIns="45700" wrap="square" tIns="45700">
            <a:spAutoFit/>
          </a:bodyPr>
          <a:lstStyle/>
          <a:p>
            <a:pPr indent="0" lvl="0" marL="0" marR="0" rtl="0" algn="l">
              <a:lnSpc>
                <a:spcPct val="14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Being one of the world’s most powerful supercomputers dedicated to Life Science research, Computerome plays a vital role in undertaking ambitious research projects, among others in personalised medicine and in the development of new drugs.</a:t>
            </a:r>
            <a:br>
              <a:rPr b="0" i="0" lang="en-US" sz="2800" u="none" cap="none" strike="noStrike">
                <a:solidFill>
                  <a:srgbClr val="595E59"/>
                </a:solidFill>
                <a:latin typeface="Helvetica Neue"/>
                <a:ea typeface="Helvetica Neue"/>
                <a:cs typeface="Helvetica Neue"/>
                <a:sym typeface="Helvetica Neue"/>
              </a:rPr>
            </a:br>
            <a:br>
              <a:rPr b="0" i="0" lang="en-US" sz="2800" u="none" cap="none" strike="noStrike">
                <a:solidFill>
                  <a:srgbClr val="595E59"/>
                </a:solidFill>
                <a:latin typeface="Helvetica Neue"/>
                <a:ea typeface="Helvetica Neue"/>
                <a:cs typeface="Helvetica Neue"/>
                <a:sym typeface="Helvetica Neue"/>
              </a:rPr>
            </a:br>
            <a:r>
              <a:rPr b="0" i="0" lang="en-US" sz="2800" u="none" cap="none" strike="noStrike">
                <a:solidFill>
                  <a:srgbClr val="595E59"/>
                </a:solidFill>
                <a:latin typeface="Helvetica Neue"/>
                <a:ea typeface="Helvetica Neue"/>
                <a:cs typeface="Helvetica Neue"/>
                <a:sym typeface="Helvetica Neue"/>
              </a:rPr>
              <a:t>Computerome 2.0 meets the current and future increasing demands for secure and faster computing capacity of vast data volumes required by the research communities.</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595E59"/>
              </a:buClr>
              <a:buSzPts val="2800"/>
              <a:buFont typeface="Helvetica Neue"/>
              <a:buNone/>
            </a:pPr>
            <a:r>
              <a:rPr b="0" i="0" lang="en-US" sz="2800" u="none" cap="none" strike="noStrike">
                <a:solidFill>
                  <a:srgbClr val="595E59"/>
                </a:solidFill>
                <a:latin typeface="Helvetica Neue"/>
                <a:ea typeface="Helvetica Neue"/>
                <a:cs typeface="Helvetica Neue"/>
                <a:sym typeface="Helvetica Neue"/>
              </a:rPr>
              <a:t> </a:t>
            </a:r>
            <a:endParaRPr b="0" i="0" sz="3600" u="none" cap="none" strike="noStrike">
              <a:solidFill>
                <a:srgbClr val="000000"/>
              </a:solidFill>
              <a:latin typeface="Merriweather Sans"/>
              <a:ea typeface="Merriweather Sans"/>
              <a:cs typeface="Merriweather Sans"/>
              <a:sym typeface="Merriweather Sans"/>
            </a:endParaRPr>
          </a:p>
        </p:txBody>
      </p:sp>
      <p:grpSp>
        <p:nvGrpSpPr>
          <p:cNvPr id="128" name="Google Shape;128;p5"/>
          <p:cNvGrpSpPr/>
          <p:nvPr/>
        </p:nvGrpSpPr>
        <p:grpSpPr>
          <a:xfrm>
            <a:off x="5560560" y="1527373"/>
            <a:ext cx="15224120" cy="886062"/>
            <a:chOff x="0" y="-1"/>
            <a:chExt cx="15224118" cy="886060"/>
          </a:xfrm>
        </p:grpSpPr>
        <p:sp>
          <p:nvSpPr>
            <p:cNvPr id="129" name="Google Shape;129;p5"/>
            <p:cNvSpPr txBox="1"/>
            <p:nvPr/>
          </p:nvSpPr>
          <p:spPr>
            <a:xfrm>
              <a:off x="597242" y="3607"/>
              <a:ext cx="14626875" cy="853437"/>
            </a:xfrm>
            <a:prstGeom prst="rect">
              <a:avLst/>
            </a:pr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323E4E"/>
                </a:buClr>
                <a:buSzPts val="5000"/>
                <a:buFont typeface="Helvetica Neue"/>
                <a:buNone/>
              </a:pPr>
              <a:r>
                <a:rPr b="1" i="0" lang="en-US" sz="5000" u="none" cap="none" strike="noStrike">
                  <a:solidFill>
                    <a:srgbClr val="323E4E"/>
                  </a:solidFill>
                  <a:latin typeface="Helvetica Neue"/>
                  <a:ea typeface="Helvetica Neue"/>
                  <a:cs typeface="Helvetica Neue"/>
                  <a:sym typeface="Helvetica Neue"/>
                </a:rPr>
                <a:t>PURPOSE</a:t>
              </a:r>
              <a:endParaRPr/>
            </a:p>
          </p:txBody>
        </p:sp>
        <p:sp>
          <p:nvSpPr>
            <p:cNvPr id="130" name="Google Shape;130;p5"/>
            <p:cNvSpPr/>
            <p:nvPr/>
          </p:nvSpPr>
          <p:spPr>
            <a:xfrm rot="5400000">
              <a:off x="-363261" y="363259"/>
              <a:ext cx="886060" cy="159539"/>
            </a:xfrm>
            <a:prstGeom prst="rect">
              <a:avLst/>
            </a:prstGeom>
            <a:solidFill>
              <a:srgbClr val="323E4E"/>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131" name="Google Shape;131;p5"/>
          <p:cNvPicPr preferRelativeResize="0"/>
          <p:nvPr/>
        </p:nvPicPr>
        <p:blipFill rotWithShape="1">
          <a:blip r:embed="rId3">
            <a:alphaModFix/>
          </a:blip>
          <a:srcRect b="0" l="0" r="0" t="0"/>
          <a:stretch/>
        </p:blipFill>
        <p:spPr>
          <a:xfrm>
            <a:off x="1502767" y="9301211"/>
            <a:ext cx="5811275" cy="42062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6"/>
          <p:cNvSpPr/>
          <p:nvPr/>
        </p:nvSpPr>
        <p:spPr>
          <a:xfrm>
            <a:off x="-6365" y="2027862"/>
            <a:ext cx="11202241" cy="2269882"/>
          </a:xfrm>
          <a:custGeom>
            <a:rect b="b" l="l" r="r" t="t"/>
            <a:pathLst>
              <a:path extrusionOk="0" h="21600" w="21600">
                <a:moveTo>
                  <a:pt x="0" y="0"/>
                </a:moveTo>
                <a:cubicBezTo>
                  <a:pt x="6075" y="13298"/>
                  <a:pt x="13275" y="20498"/>
                  <a:pt x="21600" y="21600"/>
                </a:cubicBezTo>
              </a:path>
            </a:pathLst>
          </a:custGeom>
          <a:noFill/>
          <a:ln cap="flat" cmpd="sng" w="101600">
            <a:solidFill>
              <a:srgbClr val="627F89">
                <a:alpha val="90196"/>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37" name="Google Shape;137;p6"/>
          <p:cNvSpPr/>
          <p:nvPr/>
        </p:nvSpPr>
        <p:spPr>
          <a:xfrm>
            <a:off x="11174423" y="2626650"/>
            <a:ext cx="13660975" cy="1690418"/>
          </a:xfrm>
          <a:custGeom>
            <a:rect b="b" l="l" r="r" t="t"/>
            <a:pathLst>
              <a:path extrusionOk="0" h="20329" w="21600">
                <a:moveTo>
                  <a:pt x="0" y="20131"/>
                </a:moveTo>
                <a:cubicBezTo>
                  <a:pt x="6749" y="21600"/>
                  <a:pt x="13949" y="14890"/>
                  <a:pt x="21600" y="0"/>
                </a:cubicBezTo>
              </a:path>
            </a:pathLst>
          </a:custGeom>
          <a:noFill/>
          <a:ln cap="flat" cmpd="sng" w="101600">
            <a:solidFill>
              <a:srgbClr val="627F89">
                <a:alpha val="90196"/>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sp>
        <p:nvSpPr>
          <p:cNvPr id="138" name="Google Shape;138;p6"/>
          <p:cNvSpPr txBox="1"/>
          <p:nvPr/>
        </p:nvSpPr>
        <p:spPr>
          <a:xfrm>
            <a:off x="4352005" y="5438836"/>
            <a:ext cx="16015333" cy="955037"/>
          </a:xfrm>
          <a:prstGeom prst="rect">
            <a:avLst/>
          </a:prstGeom>
          <a:noFill/>
          <a:ln>
            <a:noFill/>
          </a:ln>
        </p:spPr>
        <p:txBody>
          <a:bodyPr anchorCtr="0" anchor="t" bIns="45700" lIns="45700" spcFirstLastPara="1" rIns="45700" wrap="square" tIns="45700">
            <a:spAutoFit/>
          </a:bodyPr>
          <a:lstStyle/>
          <a:p>
            <a:pPr indent="-280736" lvl="0" marL="280736" marR="0" rtl="0" algn="l">
              <a:lnSpc>
                <a:spcPct val="100000"/>
              </a:lnSpc>
              <a:spcBef>
                <a:spcPts val="0"/>
              </a:spcBef>
              <a:spcAft>
                <a:spcPts val="0"/>
              </a:spcAft>
              <a:buClr>
                <a:srgbClr val="595E59"/>
              </a:buClr>
              <a:buSzPts val="2800"/>
              <a:buFont typeface="Helvetica Neue"/>
              <a:buChar char="•"/>
            </a:pPr>
            <a:r>
              <a:rPr b="0" i="0" lang="en-US" sz="2800" u="none" cap="none" strike="noStrike">
                <a:solidFill>
                  <a:srgbClr val="595E59"/>
                </a:solidFill>
                <a:latin typeface="Helvetica Neue"/>
                <a:ea typeface="Helvetica Neue"/>
                <a:cs typeface="Helvetica Neue"/>
                <a:sym typeface="Helvetica Neue"/>
              </a:rPr>
              <a:t>An HPC cluster consists of hundreds or thousands of compute servers that are networked together. </a:t>
            </a:r>
            <a:endParaRPr/>
          </a:p>
        </p:txBody>
      </p:sp>
      <p:sp>
        <p:nvSpPr>
          <p:cNvPr id="139" name="Google Shape;139;p6"/>
          <p:cNvSpPr/>
          <p:nvPr/>
        </p:nvSpPr>
        <p:spPr>
          <a:xfrm>
            <a:off x="-9525" y="-4166196"/>
            <a:ext cx="24415750" cy="8511943"/>
          </a:xfrm>
          <a:prstGeom prst="ellipse">
            <a:avLst/>
          </a:prstGeom>
          <a:solidFill>
            <a:srgbClr val="627F89">
              <a:alpha val="90196"/>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grpSp>
        <p:nvGrpSpPr>
          <p:cNvPr id="140" name="Google Shape;140;p6"/>
          <p:cNvGrpSpPr/>
          <p:nvPr/>
        </p:nvGrpSpPr>
        <p:grpSpPr>
          <a:xfrm>
            <a:off x="4938260" y="1524793"/>
            <a:ext cx="15224120" cy="886062"/>
            <a:chOff x="0" y="-1"/>
            <a:chExt cx="15224118" cy="886060"/>
          </a:xfrm>
        </p:grpSpPr>
        <p:sp>
          <p:nvSpPr>
            <p:cNvPr id="141" name="Google Shape;141;p6"/>
            <p:cNvSpPr txBox="1"/>
            <p:nvPr/>
          </p:nvSpPr>
          <p:spPr>
            <a:xfrm>
              <a:off x="597242" y="3607"/>
              <a:ext cx="14626875" cy="853437"/>
            </a:xfrm>
            <a:prstGeom prst="rect">
              <a:avLst/>
            </a:prstGeom>
            <a:noFill/>
            <a:ln>
              <a:noFill/>
            </a:ln>
          </p:spPr>
          <p:txBody>
            <a:bodyPr anchorCtr="0" anchor="ctr" bIns="45700" lIns="45700" spcFirstLastPara="1" rIns="45700" wrap="square" tIns="45700">
              <a:spAutoFit/>
            </a:bodyPr>
            <a:lstStyle/>
            <a:p>
              <a:pPr indent="0" lvl="0" marL="0" marR="0" rtl="0" algn="l">
                <a:lnSpc>
                  <a:spcPct val="100000"/>
                </a:lnSpc>
                <a:spcBef>
                  <a:spcPts val="0"/>
                </a:spcBef>
                <a:spcAft>
                  <a:spcPts val="0"/>
                </a:spcAft>
                <a:buClr>
                  <a:srgbClr val="FFFFFF"/>
                </a:buClr>
                <a:buSzPts val="5000"/>
                <a:buFont typeface="Helvetica Neue"/>
                <a:buNone/>
              </a:pPr>
              <a:r>
                <a:rPr b="1" i="0" lang="en-US" sz="5000" u="none" cap="none" strike="noStrike">
                  <a:solidFill>
                    <a:srgbClr val="FFFFFF"/>
                  </a:solidFill>
                  <a:latin typeface="Helvetica Neue"/>
                  <a:ea typeface="Helvetica Neue"/>
                  <a:cs typeface="Helvetica Neue"/>
                  <a:sym typeface="Helvetica Neue"/>
                </a:rPr>
                <a:t>HIGH-PERFORMANCE COMPUTING SYSTEM</a:t>
              </a:r>
              <a:endParaRPr/>
            </a:p>
          </p:txBody>
        </p:sp>
        <p:sp>
          <p:nvSpPr>
            <p:cNvPr id="142" name="Google Shape;142;p6"/>
            <p:cNvSpPr/>
            <p:nvPr/>
          </p:nvSpPr>
          <p:spPr>
            <a:xfrm rot="5400000">
              <a:off x="-363261" y="363259"/>
              <a:ext cx="886060" cy="159539"/>
            </a:xfrm>
            <a:prstGeom prst="rect">
              <a:avLst/>
            </a:prstGeom>
            <a:solidFill>
              <a:srgbClr val="FFFFFF"/>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grpSp>
      <p:pic>
        <p:nvPicPr>
          <p:cNvPr descr="Image" id="143" name="Google Shape;143;p6"/>
          <p:cNvPicPr preferRelativeResize="0"/>
          <p:nvPr/>
        </p:nvPicPr>
        <p:blipFill rotWithShape="1">
          <a:blip r:embed="rId3">
            <a:alphaModFix/>
          </a:blip>
          <a:srcRect b="0" l="0" r="0" t="0"/>
          <a:stretch/>
        </p:blipFill>
        <p:spPr>
          <a:xfrm>
            <a:off x="4437079" y="8525584"/>
            <a:ext cx="16773490" cy="2733747"/>
          </a:xfrm>
          <a:prstGeom prst="rect">
            <a:avLst/>
          </a:prstGeom>
          <a:noFill/>
          <a:ln>
            <a:noFill/>
          </a:ln>
        </p:spPr>
      </p:pic>
      <p:sp>
        <p:nvSpPr>
          <p:cNvPr id="144" name="Google Shape;144;p6"/>
          <p:cNvSpPr txBox="1"/>
          <p:nvPr/>
        </p:nvSpPr>
        <p:spPr>
          <a:xfrm>
            <a:off x="6873476" y="11772021"/>
            <a:ext cx="10624349" cy="701037"/>
          </a:xfrm>
          <a:prstGeom prst="rect">
            <a:avLst/>
          </a:prstGeom>
          <a:noFill/>
          <a:ln>
            <a:noFill/>
          </a:ln>
        </p:spPr>
        <p:txBody>
          <a:bodyPr anchorCtr="0" anchor="t" bIns="45700" lIns="45700" spcFirstLastPara="1" rIns="45700" wrap="square" tIns="45700">
            <a:spAutoFit/>
          </a:bodyPr>
          <a:lstStyle/>
          <a:p>
            <a:pPr indent="-280736" lvl="0" marL="280736" marR="0" rtl="0" algn="l">
              <a:lnSpc>
                <a:spcPct val="100000"/>
              </a:lnSpc>
              <a:spcBef>
                <a:spcPts val="0"/>
              </a:spcBef>
              <a:spcAft>
                <a:spcPts val="0"/>
              </a:spcAft>
              <a:buClr>
                <a:srgbClr val="595E59"/>
              </a:buClr>
              <a:buSzPts val="2800"/>
              <a:buFont typeface="Helvetica Neue"/>
              <a:buChar char="•"/>
            </a:pPr>
            <a:r>
              <a:rPr b="0" i="0" lang="en-US" sz="2800" u="none" cap="none" strike="noStrike">
                <a:solidFill>
                  <a:srgbClr val="595E59"/>
                </a:solidFill>
                <a:latin typeface="Helvetica Neue"/>
                <a:ea typeface="Helvetica Neue"/>
                <a:cs typeface="Helvetica Neue"/>
                <a:sym typeface="Helvetica Neue"/>
              </a:rPr>
              <a:t>!! ONLY run jobs on a HPC when you can’t run it anywhere else.</a:t>
            </a:r>
            <a:endParaRPr b="0" i="0" sz="1200" u="none" cap="none" strike="noStrike">
              <a:solidFill>
                <a:srgbClr val="000000"/>
              </a:solidFill>
              <a:latin typeface="Times"/>
              <a:ea typeface="Times"/>
              <a:cs typeface="Times"/>
              <a:sym typeface="Times"/>
            </a:endParaRPr>
          </a:p>
        </p:txBody>
      </p:sp>
      <p:sp>
        <p:nvSpPr>
          <p:cNvPr id="145" name="Google Shape;145;p6"/>
          <p:cNvSpPr txBox="1"/>
          <p:nvPr/>
        </p:nvSpPr>
        <p:spPr>
          <a:xfrm>
            <a:off x="4352005" y="6525020"/>
            <a:ext cx="16015333" cy="1478277"/>
          </a:xfrm>
          <a:prstGeom prst="rect">
            <a:avLst/>
          </a:prstGeom>
          <a:noFill/>
          <a:ln>
            <a:noFill/>
          </a:ln>
        </p:spPr>
        <p:txBody>
          <a:bodyPr anchorCtr="0" anchor="t" bIns="45700" lIns="45700" spcFirstLastPara="1" rIns="45700" wrap="square" tIns="45700">
            <a:spAutoFit/>
          </a:bodyPr>
          <a:lstStyle/>
          <a:p>
            <a:pPr indent="-280736" lvl="0" marL="280736" marR="0" rtl="0" algn="l">
              <a:lnSpc>
                <a:spcPct val="140000"/>
              </a:lnSpc>
              <a:spcBef>
                <a:spcPts val="0"/>
              </a:spcBef>
              <a:spcAft>
                <a:spcPts val="0"/>
              </a:spcAft>
              <a:buClr>
                <a:srgbClr val="595E59"/>
              </a:buClr>
              <a:buSzPts val="2800"/>
              <a:buFont typeface="Helvetica Neue"/>
              <a:buChar char="•"/>
            </a:pPr>
            <a:r>
              <a:rPr b="0" i="0" lang="en-US" sz="2800" u="none" cap="none" strike="noStrike">
                <a:solidFill>
                  <a:srgbClr val="595E59"/>
                </a:solidFill>
                <a:latin typeface="Helvetica Neue"/>
                <a:ea typeface="Helvetica Neue"/>
                <a:cs typeface="Helvetica Neue"/>
                <a:sym typeface="Helvetica Neue"/>
              </a:rPr>
              <a:t>Each server is called a node. The nodes in each cluster work in parallel, boosting processing speed to deliver high-performance computing. </a:t>
            </a:r>
            <a:endParaRPr b="0" i="0" sz="1200" u="none" cap="none" strike="noStrike">
              <a:solidFill>
                <a:srgbClr val="000000"/>
              </a:solidFill>
              <a:latin typeface="Times"/>
              <a:ea typeface="Times"/>
              <a:cs typeface="Times"/>
              <a:sym typeface="Time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7"/>
          <p:cNvSpPr/>
          <p:nvPr/>
        </p:nvSpPr>
        <p:spPr>
          <a:xfrm>
            <a:off x="-31721" y="0"/>
            <a:ext cx="4856805" cy="13002819"/>
          </a:xfrm>
          <a:prstGeom prst="rect">
            <a:avLst/>
          </a:prstGeom>
          <a:solidFill>
            <a:srgbClr val="437397">
              <a:alpha val="45490"/>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151" name="Google Shape;151;p7"/>
          <p:cNvPicPr preferRelativeResize="0"/>
          <p:nvPr/>
        </p:nvPicPr>
        <p:blipFill rotWithShape="1">
          <a:blip r:embed="rId3">
            <a:alphaModFix/>
          </a:blip>
          <a:srcRect b="0" l="0" r="0" t="0"/>
          <a:stretch/>
        </p:blipFill>
        <p:spPr>
          <a:xfrm>
            <a:off x="4078089" y="3933"/>
            <a:ext cx="24220240" cy="12984541"/>
          </a:xfrm>
          <a:prstGeom prst="rect">
            <a:avLst/>
          </a:prstGeom>
          <a:noFill/>
          <a:ln>
            <a:noFill/>
          </a:ln>
        </p:spPr>
      </p:pic>
      <p:pic>
        <p:nvPicPr>
          <p:cNvPr descr="Image" id="152" name="Google Shape;152;p7"/>
          <p:cNvPicPr preferRelativeResize="0"/>
          <p:nvPr/>
        </p:nvPicPr>
        <p:blipFill rotWithShape="1">
          <a:blip r:embed="rId4">
            <a:alphaModFix/>
          </a:blip>
          <a:srcRect b="0" l="0" r="0" t="0"/>
          <a:stretch/>
        </p:blipFill>
        <p:spPr>
          <a:xfrm>
            <a:off x="6786165" y="2207520"/>
            <a:ext cx="5815063" cy="4958106"/>
          </a:xfrm>
          <a:prstGeom prst="rect">
            <a:avLst/>
          </a:prstGeom>
          <a:noFill/>
          <a:ln>
            <a:noFill/>
          </a:ln>
        </p:spPr>
      </p:pic>
      <p:pic>
        <p:nvPicPr>
          <p:cNvPr descr="Image" id="153" name="Google Shape;153;p7"/>
          <p:cNvPicPr preferRelativeResize="0"/>
          <p:nvPr/>
        </p:nvPicPr>
        <p:blipFill rotWithShape="1">
          <a:blip r:embed="rId5">
            <a:alphaModFix/>
          </a:blip>
          <a:srcRect b="0" l="0" r="0" t="0"/>
          <a:stretch/>
        </p:blipFill>
        <p:spPr>
          <a:xfrm>
            <a:off x="14098488" y="2272865"/>
            <a:ext cx="7410506" cy="4827416"/>
          </a:xfrm>
          <a:prstGeom prst="rect">
            <a:avLst/>
          </a:prstGeom>
          <a:noFill/>
          <a:ln>
            <a:noFill/>
          </a:ln>
        </p:spPr>
      </p:pic>
      <p:pic>
        <p:nvPicPr>
          <p:cNvPr descr="Image" id="154" name="Google Shape;154;p7"/>
          <p:cNvPicPr preferRelativeResize="0"/>
          <p:nvPr/>
        </p:nvPicPr>
        <p:blipFill rotWithShape="1">
          <a:blip r:embed="rId6">
            <a:alphaModFix/>
          </a:blip>
          <a:srcRect b="0" l="0" r="0" t="0"/>
          <a:stretch/>
        </p:blipFill>
        <p:spPr>
          <a:xfrm>
            <a:off x="784100" y="5016404"/>
            <a:ext cx="2457940" cy="29700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descr="Image" id="159" name="Google Shape;159;p8"/>
          <p:cNvPicPr preferRelativeResize="0"/>
          <p:nvPr/>
        </p:nvPicPr>
        <p:blipFill rotWithShape="1">
          <a:blip r:embed="rId3">
            <a:alphaModFix/>
          </a:blip>
          <a:srcRect b="0" l="0" r="0" t="0"/>
          <a:stretch/>
        </p:blipFill>
        <p:spPr>
          <a:xfrm>
            <a:off x="4036018" y="-1992313"/>
            <a:ext cx="20344649" cy="14967456"/>
          </a:xfrm>
          <a:prstGeom prst="rect">
            <a:avLst/>
          </a:prstGeom>
          <a:noFill/>
          <a:ln>
            <a:noFill/>
          </a:ln>
        </p:spPr>
      </p:pic>
      <p:sp>
        <p:nvSpPr>
          <p:cNvPr id="160" name="Google Shape;160;p8"/>
          <p:cNvSpPr/>
          <p:nvPr/>
        </p:nvSpPr>
        <p:spPr>
          <a:xfrm>
            <a:off x="-31721" y="0"/>
            <a:ext cx="4089582" cy="13002819"/>
          </a:xfrm>
          <a:prstGeom prst="rect">
            <a:avLst/>
          </a:prstGeom>
          <a:solidFill>
            <a:srgbClr val="437397">
              <a:alpha val="45490"/>
            </a:srgbClr>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3600"/>
              <a:buFont typeface="Calibri"/>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161" name="Google Shape;161;p8"/>
          <p:cNvPicPr preferRelativeResize="0"/>
          <p:nvPr/>
        </p:nvPicPr>
        <p:blipFill rotWithShape="1">
          <a:blip r:embed="rId4">
            <a:alphaModFix/>
          </a:blip>
          <a:srcRect b="0" l="0" r="0" t="0"/>
          <a:stretch/>
        </p:blipFill>
        <p:spPr>
          <a:xfrm>
            <a:off x="784100" y="5016404"/>
            <a:ext cx="2457940" cy="297001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9"/>
          <p:cNvSpPr/>
          <p:nvPr/>
        </p:nvSpPr>
        <p:spPr>
          <a:xfrm>
            <a:off x="-82550" y="-25400"/>
            <a:ext cx="24475479" cy="13045083"/>
          </a:xfrm>
          <a:prstGeom prst="rect">
            <a:avLst/>
          </a:prstGeom>
          <a:solidFill>
            <a:srgbClr val="374556"/>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FFFFFF"/>
              </a:buClr>
              <a:buSzPts val="3600"/>
              <a:buFont typeface="Merriweather Sans"/>
              <a:buNone/>
            </a:pPr>
            <a:r>
              <a:t/>
            </a:r>
            <a:endParaRPr b="0" i="0" sz="3600" u="none" cap="none" strike="noStrike">
              <a:solidFill>
                <a:srgbClr val="FFFFFF"/>
              </a:solidFill>
              <a:latin typeface="Merriweather Sans"/>
              <a:ea typeface="Merriweather Sans"/>
              <a:cs typeface="Merriweather Sans"/>
              <a:sym typeface="Merriweather Sans"/>
            </a:endParaRPr>
          </a:p>
        </p:txBody>
      </p:sp>
      <p:pic>
        <p:nvPicPr>
          <p:cNvPr descr="Image" id="167" name="Google Shape;167;p9"/>
          <p:cNvPicPr preferRelativeResize="0"/>
          <p:nvPr/>
        </p:nvPicPr>
        <p:blipFill rotWithShape="1">
          <a:blip r:embed="rId3">
            <a:alphaModFix/>
          </a:blip>
          <a:srcRect b="0" l="0" r="0" t="0"/>
          <a:stretch/>
        </p:blipFill>
        <p:spPr>
          <a:xfrm>
            <a:off x="531396" y="597242"/>
            <a:ext cx="23247956" cy="118540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FFFFFF"/>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